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1040" r:id="rId5"/>
    <p:sldId id="1076" r:id="rId6"/>
    <p:sldId id="1044" r:id="rId7"/>
    <p:sldId id="1065" r:id="rId8"/>
    <p:sldId id="1066" r:id="rId9"/>
    <p:sldId id="1063" r:id="rId10"/>
    <p:sldId id="1067" r:id="rId11"/>
    <p:sldId id="1068" r:id="rId12"/>
    <p:sldId id="1069" r:id="rId13"/>
    <p:sldId id="1070" r:id="rId14"/>
    <p:sldId id="1072" r:id="rId15"/>
    <p:sldId id="1079" r:id="rId16"/>
    <p:sldId id="1073" r:id="rId17"/>
    <p:sldId id="1078" r:id="rId18"/>
    <p:sldId id="1074" r:id="rId19"/>
    <p:sldId id="1080" r:id="rId20"/>
    <p:sldId id="1075" r:id="rId21"/>
    <p:sldId id="1081" r:id="rId22"/>
    <p:sldId id="1077" r:id="rId23"/>
    <p:sldId id="1048" r:id="rId24"/>
    <p:sldId id="1011" r:id="rId25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pos="48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lert, Margaretha" initials="AM" lastIdx="19" clrIdx="0">
    <p:extLst>
      <p:ext uri="{19B8F6BF-5375-455C-9EA6-DF929625EA0E}">
        <p15:presenceInfo xmlns:p15="http://schemas.microsoft.com/office/powerpoint/2012/main" userId="S-1-5-21-3417511222-3094177166-1399592043-1042170" providerId="AD"/>
      </p:ext>
    </p:extLst>
  </p:cmAuthor>
  <p:cmAuthor id="2" name="Aaron Hanauer" initials="AH" lastIdx="6" clrIdx="1">
    <p:extLst>
      <p:ext uri="{19B8F6BF-5375-455C-9EA6-DF929625EA0E}">
        <p15:presenceInfo xmlns:p15="http://schemas.microsoft.com/office/powerpoint/2012/main" userId="S::Aaron.Hanauer@k-zwoelf.com::a28f07d3-66c1-448b-ac15-b77397647c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714" y="120"/>
      </p:cViewPr>
      <p:guideLst>
        <p:guide orient="horz" pos="2160"/>
        <p:guide pos="3120"/>
        <p:guide pos="486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AD733-A8DC-4B32-939E-F681460DB6AF}" type="datetimeFigureOut">
              <a:rPr lang="de-DE" smtClean="0"/>
              <a:t>23.10.2019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05E58-0260-43BC-8966-F8454D40248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42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12143-7800-4F61-A92C-C798B3BF6CE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48F0264C-7776-43B8-9A1C-27D5BE8FA7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708280"/>
            <a:ext cx="9906000" cy="4149725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9532" y="1719086"/>
            <a:ext cx="5102359" cy="27712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anchor="ctr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Add Subheadline, SartoriusRotisSans2013, 18pt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69FFEA50-319E-4983-B44A-15C5E1A7E3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534" y="1015174"/>
            <a:ext cx="9127529" cy="5539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600" baseline="0" dirty="0"/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Add Headline, SartoriusRotisSans2013, 36 pt</a:t>
            </a:r>
          </a:p>
        </p:txBody>
      </p:sp>
    </p:spTree>
    <p:extLst>
      <p:ext uri="{BB962C8B-B14F-4D97-AF65-F5344CB8AC3E}">
        <p14:creationId xmlns:p14="http://schemas.microsoft.com/office/powerpoint/2010/main" val="10193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8 | 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3" y="1700215"/>
            <a:ext cx="9905999" cy="47529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1801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A1BAB0E4-26C8-4457-95B7-FB95C3BCE4E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ADEF25-7385-4289-8E74-A62BBAE8F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Agenda, SartoriusRotisSans2013, 28 pt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xmlns="" id="{F6E99D49-AE4B-47D1-B317-14BEB6E73D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54" y="2211247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179398" indent="-179398" defTabSz="538189">
              <a:buNone/>
              <a:tabLst>
                <a:tab pos="444522" algn="l"/>
              </a:tabLst>
              <a:defRPr lang="en-US" b="0" noProof="0" dirty="0">
                <a:solidFill>
                  <a:schemeClr val="tx2"/>
                </a:solidFill>
              </a:defRPr>
            </a:lvl1pPr>
          </a:lstStyle>
          <a:p>
            <a:pPr marL="180009" lvl="0" indent="-180009" defTabSz="358793"/>
            <a:r>
              <a:rPr lang="en-US" noProof="0"/>
              <a:t>Agenda Item, 18pt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xmlns="" id="{DB618FAE-A3A8-49E5-8254-D79A44547F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556" y="2587771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10800" rIns="54000" bIns="1080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sz="1801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xmlns="" id="{DBD5D2D4-9035-4FDC-A531-BE9DF97E2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56" y="2959078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xmlns="" id="{87E1152E-0E01-459D-AD6D-03A8382B10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556" y="3330126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xmlns="" id="{EF39FD33-A4D4-4493-9327-9D2B6CBC41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556" y="3701174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xmlns="" id="{DDF95809-81F4-4BCF-8CB7-A5AD897901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556" y="4072222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584D4954-1868-4B2A-94EF-42DE99763DF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556" y="4445327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smtClean="0">
                <a:solidFill>
                  <a:schemeClr val="tx2"/>
                </a:solidFill>
              </a:defRPr>
            </a:lvl1pPr>
            <a:lvl2pPr marL="179396" indent="0">
              <a:buNone/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xmlns="" id="{5952B212-B646-42EA-9551-2A49BD6C06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56" y="4814318"/>
            <a:ext cx="1954654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1" dirty="0" smtClean="0">
                <a:solidFill>
                  <a:schemeClr val="tx1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</p:spTree>
    <p:extLst>
      <p:ext uri="{BB962C8B-B14F-4D97-AF65-F5344CB8AC3E}">
        <p14:creationId xmlns:p14="http://schemas.microsoft.com/office/powerpoint/2010/main" val="117463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4D5E3F68-7921-444A-B646-8ED30539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60D48-DA16-4B97-A8C6-14D9647FF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BA0462EB-4C5E-4187-B7AD-C7F2FCDBA3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79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8AF91F-5DD9-4EDB-A7AC-B80E93A12E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D3A03D84-4179-415C-AA31-106FA0B9C7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9533" y="1700215"/>
            <a:ext cx="9126934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278F1F-BB32-4C43-8A45-B42D7EB01D7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BDBCE-F6D0-4860-A9FF-C65BBF9AD8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281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4" y="1700215"/>
            <a:ext cx="4446091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070376" y="1700215"/>
            <a:ext cx="4446091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2AD485-0BC7-49BA-8EAF-A9E5F3729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04F33C73-EDBA-45DF-AA58-90EAA800AE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00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046" userDrawn="1">
          <p15:clr>
            <a:srgbClr val="FBAE40"/>
          </p15:clr>
        </p15:guide>
        <p15:guide id="2" pos="319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3" y="1700215"/>
            <a:ext cx="2925366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490317" y="1700215"/>
            <a:ext cx="2925366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xmlns="" id="{926E38C1-E80F-4D92-8366-DE6AACA1F48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91101" y="1700215"/>
            <a:ext cx="2925366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6F550-3BAC-4750-841E-785A16AFB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FB94A6F-F8BC-48BF-9283-6D2B6B13B6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40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88" userDrawn="1">
          <p15:clr>
            <a:srgbClr val="FBAE40"/>
          </p15:clr>
        </p15:guide>
        <p15:guide id="2" pos="2199" userDrawn="1">
          <p15:clr>
            <a:srgbClr val="FBAE40"/>
          </p15:clr>
        </p15:guide>
        <p15:guide id="3" pos="4041" userDrawn="1">
          <p15:clr>
            <a:srgbClr val="FBAE40"/>
          </p15:clr>
        </p15:guide>
        <p15:guide id="4" pos="41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4" y="1700215"/>
            <a:ext cx="21498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715221" y="1700215"/>
            <a:ext cx="21498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xmlns="" id="{926E38C1-E80F-4D92-8366-DE6AACA1F48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040908" y="1700215"/>
            <a:ext cx="21498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xmlns="" id="{FB41795A-E9AF-4B0E-8594-CA08638834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366592" y="1700215"/>
            <a:ext cx="21498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6D44E-B9D3-480A-9003-23E49BA91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8327AEB-5036-485A-807F-EA4402C61C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779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599" userDrawn="1">
          <p15:clr>
            <a:srgbClr val="FBAE40"/>
          </p15:clr>
        </p15:guide>
        <p15:guide id="2" pos="1711" userDrawn="1">
          <p15:clr>
            <a:srgbClr val="FBAE40"/>
          </p15:clr>
        </p15:guide>
        <p15:guide id="3" pos="3065" userDrawn="1">
          <p15:clr>
            <a:srgbClr val="FBAE40"/>
          </p15:clr>
        </p15:guide>
        <p15:guide id="4" pos="4529" userDrawn="1">
          <p15:clr>
            <a:srgbClr val="FBAE40"/>
          </p15:clr>
        </p15:guide>
        <p15:guide id="5" pos="4639" userDrawn="1">
          <p15:clr>
            <a:srgbClr val="FBAE40"/>
          </p15:clr>
        </p15:guide>
        <p15:guide id="6" pos="317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2/3 to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5" y="1700215"/>
            <a:ext cx="6026149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591101" y="1700215"/>
            <a:ext cx="2925366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5FA9173-DA40-4FE8-A3D9-C761D028E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70F7B05F-EE35-49B9-931D-07A8D48660C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46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041" userDrawn="1">
          <p15:clr>
            <a:srgbClr val="FBAE40"/>
          </p15:clr>
        </p15:guide>
        <p15:guide id="4" pos="415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1/3 to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3" y="1700215"/>
            <a:ext cx="2925366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490320" y="1700215"/>
            <a:ext cx="6026149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7C43F51-0A8F-4D19-8F24-793B063FD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555476E0-C2CA-4B3E-948A-009BF75983E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302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2088" userDrawn="1">
          <p15:clr>
            <a:srgbClr val="FBAE40"/>
          </p15:clr>
        </p15:guide>
        <p15:guide id="6" pos="219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3" y="1700213"/>
            <a:ext cx="4446162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070306" y="1700213"/>
            <a:ext cx="4446161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46EC3A4F-CF3A-410D-84DE-7DAD70D01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533" y="5164952"/>
            <a:ext cx="9126934" cy="1288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/>
            </a:lvl3pPr>
            <a:lvl4pPr marL="356418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3D3DDB-794E-4EBB-B1F3-A76F52EB3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533" y="767556"/>
            <a:ext cx="9130856" cy="78638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028CF3AB-5382-437B-A786-D3F1DE88D8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87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046" userDrawn="1">
          <p15:clr>
            <a:srgbClr val="FBAE40"/>
          </p15:clr>
        </p15:guide>
        <p15:guide id="2" pos="319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3" y="1700213"/>
            <a:ext cx="2925366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490317" y="1700213"/>
            <a:ext cx="2925366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xmlns="" id="{926E38C1-E80F-4D92-8366-DE6AACA1F48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91959" y="1700213"/>
            <a:ext cx="2924508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252ABC51-93F7-4F14-8A76-D3C81E239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533" y="5164952"/>
            <a:ext cx="9126934" cy="1288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F6867-1CCC-44E6-9A03-9AAAF91EE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CAE73C9-2F6B-49DD-BC20-AF34FAC6D2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842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88" userDrawn="1">
          <p15:clr>
            <a:srgbClr val="FBAE40"/>
          </p15:clr>
        </p15:guide>
        <p15:guide id="2" pos="2199" userDrawn="1">
          <p15:clr>
            <a:srgbClr val="FBAE40"/>
          </p15:clr>
        </p15:guide>
        <p15:guide id="3" pos="4041" userDrawn="1">
          <p15:clr>
            <a:srgbClr val="FBAE40"/>
          </p15:clr>
        </p15:guide>
        <p15:guide id="4" pos="415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3B2DFF-8B55-4173-B37D-FB1919F5D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533" y="1208379"/>
            <a:ext cx="9127530" cy="553998"/>
          </a:xfrm>
          <a:solidFill>
            <a:schemeClr val="bg1"/>
          </a:solidFill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3600" b="0" baseline="0" dirty="0" smtClean="0">
                <a:latin typeface="+mj-lt"/>
                <a:ea typeface="+mj-ea"/>
                <a:cs typeface="+mj-cs"/>
              </a:defRPr>
            </a:lvl1pPr>
            <a:lvl2pPr marL="179396" indent="0">
              <a:buNone/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391520" lvl="0" indent="-571529">
              <a:spcBef>
                <a:spcPct val="0"/>
              </a:spcBef>
            </a:pPr>
            <a:r>
              <a:rPr lang="en-US" noProof="0"/>
              <a:t>Add Second Line Here, SartoriusRotisSans2013, 36 pt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48F0264C-7776-43B8-9A1C-27D5BE8FA7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708280"/>
            <a:ext cx="9906000" cy="4149725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389535" y="525841"/>
            <a:ext cx="3949799" cy="5539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>
              <a:defRPr lang="de-DE" sz="3600" baseline="0" dirty="0"/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Add Headline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9532" y="1910026"/>
            <a:ext cx="5102359" cy="27712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anchor="ctr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Add Subheadline, SartoriusRotisSans2013, 18pt</a:t>
            </a:r>
          </a:p>
        </p:txBody>
      </p:sp>
    </p:spTree>
    <p:extLst>
      <p:ext uri="{BB962C8B-B14F-4D97-AF65-F5344CB8AC3E}">
        <p14:creationId xmlns:p14="http://schemas.microsoft.com/office/powerpoint/2010/main" val="100383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4" y="1700213"/>
            <a:ext cx="2149875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715221" y="1700213"/>
            <a:ext cx="2149875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xmlns="" id="{926E38C1-E80F-4D92-8366-DE6AACA1F48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040905" y="1700213"/>
            <a:ext cx="2149875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xmlns="" id="{FB41795A-E9AF-4B0E-8594-CA08638834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366592" y="1700213"/>
            <a:ext cx="2149875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xmlns="" id="{DCAD3153-515A-48ED-9F8F-23A9CF3D74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9533" y="5164952"/>
            <a:ext cx="9126934" cy="1288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07291D-1402-4DF8-82C6-18625B18E0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C3F63DE-6A3D-4F7E-942F-B8602A54B6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049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601" userDrawn="1">
          <p15:clr>
            <a:srgbClr val="FBAE40"/>
          </p15:clr>
        </p15:guide>
        <p15:guide id="2" pos="1710" userDrawn="1">
          <p15:clr>
            <a:srgbClr val="FBAE40"/>
          </p15:clr>
        </p15:guide>
        <p15:guide id="3" pos="3065" userDrawn="1">
          <p15:clr>
            <a:srgbClr val="FBAE40"/>
          </p15:clr>
        </p15:guide>
        <p15:guide id="4" pos="4532" userDrawn="1">
          <p15:clr>
            <a:srgbClr val="FBAE40"/>
          </p15:clr>
        </p15:guide>
        <p15:guide id="5" pos="4639" userDrawn="1">
          <p15:clr>
            <a:srgbClr val="FBAE40"/>
          </p15:clr>
        </p15:guide>
        <p15:guide id="6" pos="317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2/3 to 1/3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3" y="1700213"/>
            <a:ext cx="6026150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592394" y="1700213"/>
            <a:ext cx="2924075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xmlns="" id="{F2C1194E-9265-43A5-8681-B93D25FC8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533" y="5164952"/>
            <a:ext cx="9126934" cy="1288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581BC9F-B61D-462B-92D6-5B9A4192C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E1220747-301D-409F-B5B2-B2DA74959C4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1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041" userDrawn="1">
          <p15:clr>
            <a:srgbClr val="FBAE40"/>
          </p15:clr>
        </p15:guide>
        <p15:guide id="4" pos="415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1/3 to 2/3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4" y="1700213"/>
            <a:ext cx="2924077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490318" y="1700213"/>
            <a:ext cx="6026150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xmlns="" id="{EC763A6A-07F2-4525-B723-61EC775B1F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533" y="5164952"/>
            <a:ext cx="9126934" cy="1288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3555AF0-A7BB-45EC-A09E-BAEB3E3D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CE4D9159-4FC4-4A9E-99CF-4AAD2A4D93B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30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2087" userDrawn="1">
          <p15:clr>
            <a:srgbClr val="FBAE40"/>
          </p15:clr>
        </p15:guide>
        <p15:guide id="6" pos="219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9535" y="1700213"/>
            <a:ext cx="4450067" cy="28803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sz="1801" b="1"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1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8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89533" y="2095927"/>
            <a:ext cx="4446092" cy="43572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70376" y="1700635"/>
            <a:ext cx="4446091" cy="28761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sz="1801" b="1"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1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8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5070376" y="2095927"/>
            <a:ext cx="4446091" cy="43572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4A8A32C1-9D5C-4D5B-BB90-4E6CD55A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47D72A2-BA19-4AC0-AC2B-044F32A1F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6C9770C-1BC6-4AE7-AE76-CD03ADD6C75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89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  <p15:guide id="2" orient="horz" pos="1321" userDrawn="1">
          <p15:clr>
            <a:srgbClr val="FBAE40"/>
          </p15:clr>
        </p15:guide>
        <p15:guide id="3" pos="3046" userDrawn="1">
          <p15:clr>
            <a:srgbClr val="FBAE40"/>
          </p15:clr>
        </p15:guide>
        <p15:guide id="4" pos="319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Text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89533" y="3177188"/>
            <a:ext cx="4446093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070377" y="3177188"/>
            <a:ext cx="4446092" cy="32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0CC9DB1-EA84-4FE1-9C12-BB8DCE23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xmlns="" id="{EC763A6A-07F2-4525-B723-61EC775B1F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533" y="1700213"/>
            <a:ext cx="9126934" cy="1288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3555AF0-A7BB-45EC-A09E-BAEB3E3D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CE4D9159-4FC4-4A9E-99CF-4AAD2A4D93B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850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3046" userDrawn="1">
          <p15:clr>
            <a:srgbClr val="FBAE40"/>
          </p15:clr>
        </p15:guide>
        <p15:guide id="6" pos="319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Square Arrang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E1CF9-9CA8-4F6B-82D9-5E53A0F53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5BA7AA0-91A8-46DD-991E-5529980B2A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6C71F7C-7264-4B8C-86FA-02564FD4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35E9B1D8-B65F-4A76-AA03-B16B82E7E5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9536" y="4184446"/>
            <a:ext cx="4446092" cy="2268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xmlns="" id="{4A7275C4-F497-42C1-B6E7-AD6033726F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70377" y="4184446"/>
            <a:ext cx="4446092" cy="2268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xmlns="" id="{D83C62EE-1F4F-4818-97D3-2BC6A2C112A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89533" y="1700213"/>
            <a:ext cx="4446092" cy="22623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xmlns="" id="{40A31210-30AD-4574-9715-DB8C7CACC34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070377" y="1700213"/>
            <a:ext cx="4446092" cy="22623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6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00" userDrawn="1">
          <p15:clr>
            <a:srgbClr val="FBAE40"/>
          </p15:clr>
        </p15:guide>
        <p15:guide id="2" pos="3046" userDrawn="1">
          <p15:clr>
            <a:srgbClr val="FBAE40"/>
          </p15:clr>
        </p15:guide>
        <p15:guide id="3" orient="horz" pos="2636" userDrawn="1">
          <p15:clr>
            <a:srgbClr val="FBAE40"/>
          </p15:clr>
        </p15:guide>
        <p15:guide id="4" pos="319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xmlns="" id="{76F80266-55BD-4C7A-9E0F-8B29B61BDA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9533" y="1700215"/>
            <a:ext cx="9126934" cy="4752975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C0BFF323-FAC3-4D83-B40F-F530C80B98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DC158A-C334-4B31-811A-6E27549E5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C328AAA-CD7D-4953-BD8C-C710378EE7F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60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D4430B1-BF51-4B69-BCAF-B21C0945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1A618C36-DD33-47A9-A91A-C50594AC04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9535" y="6542299"/>
            <a:ext cx="8862749" cy="22542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9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48F0264C-7776-43B8-9A1C-27D5BE8FA7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743203"/>
            <a:ext cx="9906000" cy="4114801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389535" y="1103691"/>
            <a:ext cx="6147517" cy="5539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>
              <a:defRPr lang="de-DE" sz="3600" baseline="0" dirty="0"/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Add Closing Words, 36 pt</a:t>
            </a:r>
          </a:p>
        </p:txBody>
      </p:sp>
    </p:spTree>
    <p:extLst>
      <p:ext uri="{BB962C8B-B14F-4D97-AF65-F5344CB8AC3E}">
        <p14:creationId xmlns:p14="http://schemas.microsoft.com/office/powerpoint/2010/main" val="5684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1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E1B6D-4DCB-42D8-A065-B1B3283912DF}" type="datetimeFigureOut">
              <a:rPr lang="ru-RU"/>
              <a:pPr>
                <a:defRPr/>
              </a:pPr>
              <a:t>23.10.2019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BB6CF-C972-47E0-9308-FB9BCF35CD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41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1 | 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3" y="1700215"/>
            <a:ext cx="9905999" cy="47529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1801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A1BAB0E4-26C8-4457-95B7-FB95C3BCE4E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ADEF25-7385-4289-8E74-A62BBAE8F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Agenda, SartoriusRotisSans2013, 28 pt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98555" y="2211247"/>
            <a:ext cx="1954654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179398" indent="-179398" defTabSz="538189">
              <a:buNone/>
              <a:tabLst>
                <a:tab pos="444522" algn="l"/>
              </a:tabLst>
              <a:defRPr lang="en-US" b="1" noProof="0" dirty="0">
                <a:solidFill>
                  <a:schemeClr val="tx1"/>
                </a:solidFill>
              </a:defRPr>
            </a:lvl1pPr>
          </a:lstStyle>
          <a:p>
            <a:pPr marL="180009" lvl="0" indent="-180009" defTabSz="358793"/>
            <a:r>
              <a:rPr lang="en-US" noProof="0"/>
              <a:t>Agenda Item, 18pt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xmlns="" id="{D22F0E3F-E60D-4D67-91E9-A860C1D7E4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556" y="2587771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10800" rIns="54000" bIns="1080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sz="1801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xmlns="" id="{3F2D68FB-F149-43B9-9BC2-43E989B248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56" y="2959078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6" name="Textplatzhalter 5">
            <a:extLst>
              <a:ext uri="{FF2B5EF4-FFF2-40B4-BE49-F238E27FC236}">
                <a16:creationId xmlns:a16="http://schemas.microsoft.com/office/drawing/2014/main" xmlns="" id="{603A8AFC-9B78-46F9-B6DC-FF15660A8F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556" y="3330126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xmlns="" id="{C1FEE911-BAFE-4D48-A0FF-76AFFE9377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556" y="3701174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xmlns="" id="{D8D8FE5E-CFA8-4785-93F2-961F7CFBDB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556" y="4072222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xmlns="" id="{18E48BAA-FEDE-4208-9408-212054852A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556" y="4445327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smtClean="0">
                <a:solidFill>
                  <a:schemeClr val="tx2"/>
                </a:solidFill>
              </a:defRPr>
            </a:lvl1pPr>
            <a:lvl2pPr marL="179396" indent="0">
              <a:buNone/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xmlns="" id="{3F83F2E3-B20C-444F-8F45-F834D51D9B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56" y="4814318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 smtClean="0">
                <a:solidFill>
                  <a:schemeClr val="tx2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</p:spTree>
    <p:extLst>
      <p:ext uri="{BB962C8B-B14F-4D97-AF65-F5344CB8AC3E}">
        <p14:creationId xmlns:p14="http://schemas.microsoft.com/office/powerpoint/2010/main" val="38506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28687" y="2260600"/>
            <a:ext cx="4148138" cy="3606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Onlinebild-Platzhalter 3"/>
          <p:cNvSpPr>
            <a:spLocks noGrp="1"/>
          </p:cNvSpPr>
          <p:nvPr>
            <p:ph type="clipArt" sz="half" idx="2"/>
          </p:nvPr>
        </p:nvSpPr>
        <p:spPr>
          <a:xfrm>
            <a:off x="5241925" y="2260600"/>
            <a:ext cx="4148138" cy="3606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4599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4E721-EA72-4CC8-9092-6B770C18B7BD}" type="datetimeFigureOut">
              <a:rPr lang="ru-RU"/>
              <a:pPr>
                <a:defRPr/>
              </a:pPr>
              <a:t>23.10.2019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0EBD4-D794-4953-B52F-46605B9228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68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2 | 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3" y="1700215"/>
            <a:ext cx="9905999" cy="47529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1801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A1BAB0E4-26C8-4457-95B7-FB95C3BCE4E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ADEF25-7385-4289-8E74-A62BBAE8F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Agenda, SartoriusRotisSans2013, 28 pt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xmlns="" id="{71E12A38-EA0B-4741-A930-2D932F762C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54" y="2211247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179398" indent="-179398" defTabSz="538189">
              <a:buNone/>
              <a:tabLst>
                <a:tab pos="444522" algn="l"/>
              </a:tabLst>
              <a:defRPr lang="en-US" b="0" noProof="0" dirty="0">
                <a:solidFill>
                  <a:schemeClr val="tx2"/>
                </a:solidFill>
              </a:defRPr>
            </a:lvl1pPr>
          </a:lstStyle>
          <a:p>
            <a:pPr marL="180009" lvl="0" indent="-180009" defTabSz="358793"/>
            <a:r>
              <a:rPr lang="en-US" noProof="0"/>
              <a:t>Agenda Item, 18pt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xmlns="" id="{A0C26DF6-0120-48BF-BAD4-1836E2C63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556" y="2587771"/>
            <a:ext cx="1954654" cy="29893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10800" rIns="54000" bIns="1080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sz="1801"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xmlns="" id="{6E6B29FD-8F25-4B44-860F-4690B0CCDC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56" y="2959078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xmlns="" id="{CD5748A9-3F42-44F3-906C-B5E94846B7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556" y="3330126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xmlns="" id="{8E75283B-FD09-4166-88FF-984900A88B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556" y="3701174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xmlns="" id="{DB0208D8-A7EC-43C6-9705-DF6850C3BC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556" y="4072222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887D16AB-39AA-4C43-9AD7-C93FCF776E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556" y="4445327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smtClean="0">
                <a:solidFill>
                  <a:schemeClr val="tx2"/>
                </a:solidFill>
              </a:defRPr>
            </a:lvl1pPr>
            <a:lvl2pPr marL="179396" indent="0">
              <a:buNone/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xmlns="" id="{1282E854-5839-4455-BF7B-C102644288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56" y="4814318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 smtClean="0">
                <a:solidFill>
                  <a:schemeClr val="tx2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</p:spTree>
    <p:extLst>
      <p:ext uri="{BB962C8B-B14F-4D97-AF65-F5344CB8AC3E}">
        <p14:creationId xmlns:p14="http://schemas.microsoft.com/office/powerpoint/2010/main" val="37162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3 | 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3" y="1700215"/>
            <a:ext cx="9905999" cy="47529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1801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A1BAB0E4-26C8-4457-95B7-FB95C3BCE4E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ADEF25-7385-4289-8E74-A62BBAE8F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Agenda, SartoriusRotisSans2013, 28 pt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xmlns="" id="{FA3EDEA0-3C7D-4132-AB8A-ADAEFBF55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54" y="2211247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179398" indent="-179398" defTabSz="538189">
              <a:buNone/>
              <a:tabLst>
                <a:tab pos="444522" algn="l"/>
              </a:tabLst>
              <a:defRPr lang="en-US" b="0" noProof="0" dirty="0">
                <a:solidFill>
                  <a:schemeClr val="tx2"/>
                </a:solidFill>
              </a:defRPr>
            </a:lvl1pPr>
          </a:lstStyle>
          <a:p>
            <a:pPr marL="180009" lvl="0" indent="-180009" defTabSz="358793"/>
            <a:r>
              <a:rPr lang="en-US" noProof="0"/>
              <a:t>Agenda Item, 18pt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xmlns="" id="{84A054B1-E4E1-4644-8DBF-F5A351F529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556" y="2587771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10800" rIns="54000" bIns="1080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sz="1801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xmlns="" id="{EC4ED281-7421-4B3C-B4E2-90DC90EC5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56" y="2959078"/>
            <a:ext cx="1954654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xmlns="" id="{AE509C06-693A-4897-A238-84BA6DC89C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556" y="3330126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xmlns="" id="{B7AA0561-A48A-4D76-B8A9-A82863232D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556" y="3701174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xmlns="" id="{7A976718-C240-4ACF-980C-473696DBA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556" y="4072222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0B5A3833-E4A9-4A3D-A27F-A59CFF2312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556" y="4445327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smtClean="0">
                <a:solidFill>
                  <a:schemeClr val="tx2"/>
                </a:solidFill>
              </a:defRPr>
            </a:lvl1pPr>
            <a:lvl2pPr marL="179396" indent="0">
              <a:buNone/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xmlns="" id="{C2F2E04C-21D5-49CB-8DA2-8D3F5CFFAF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56" y="4814318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 smtClean="0">
                <a:solidFill>
                  <a:schemeClr val="tx2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</p:spTree>
    <p:extLst>
      <p:ext uri="{BB962C8B-B14F-4D97-AF65-F5344CB8AC3E}">
        <p14:creationId xmlns:p14="http://schemas.microsoft.com/office/powerpoint/2010/main" val="37092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4 | 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3" y="1700215"/>
            <a:ext cx="9905999" cy="47529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1801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A1BAB0E4-26C8-4457-95B7-FB95C3BCE4E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ADEF25-7385-4289-8E74-A62BBAE8F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Agenda, SartoriusRotisSans2013, 28 pt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xmlns="" id="{099FD51C-4CED-4AF1-8F95-87090092BD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54" y="2211247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179398" indent="-179398" defTabSz="538189">
              <a:buNone/>
              <a:tabLst>
                <a:tab pos="444522" algn="l"/>
              </a:tabLst>
              <a:defRPr lang="en-US" b="0" noProof="0" dirty="0">
                <a:solidFill>
                  <a:schemeClr val="tx2"/>
                </a:solidFill>
              </a:defRPr>
            </a:lvl1pPr>
          </a:lstStyle>
          <a:p>
            <a:pPr marL="180009" lvl="0" indent="-180009" defTabSz="358793"/>
            <a:r>
              <a:rPr lang="en-US" noProof="0"/>
              <a:t>Agenda Item, 18pt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xmlns="" id="{B2FC555B-E044-4B65-9FFF-4A0E5F7C4D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556" y="2587771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10800" rIns="54000" bIns="1080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sz="1801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xmlns="" id="{919F0076-78AD-4689-8C6B-7DF24604C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56" y="2959078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xmlns="" id="{3545C0C6-C6BB-4FE4-96A6-3017279FA5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556" y="3330126"/>
            <a:ext cx="1954654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xmlns="" id="{78462808-564B-425D-9CBD-F7D33E2798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556" y="3701174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xmlns="" id="{10C8DD58-B627-47E9-8CC1-9D0A7C254DF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556" y="4072222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B1F07C6F-2BBC-4BB4-B4D5-965A5163B4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556" y="4445327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smtClean="0">
                <a:solidFill>
                  <a:schemeClr val="tx2"/>
                </a:solidFill>
              </a:defRPr>
            </a:lvl1pPr>
            <a:lvl2pPr marL="179396" indent="0">
              <a:buNone/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xmlns="" id="{C1E03EFE-15D1-4336-9E1F-C2B7E0AA38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56" y="4814318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 smtClean="0">
                <a:solidFill>
                  <a:schemeClr val="tx2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</p:spTree>
    <p:extLst>
      <p:ext uri="{BB962C8B-B14F-4D97-AF65-F5344CB8AC3E}">
        <p14:creationId xmlns:p14="http://schemas.microsoft.com/office/powerpoint/2010/main" val="16024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5 | 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3" y="1700215"/>
            <a:ext cx="9905999" cy="47529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1801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A1BAB0E4-26C8-4457-95B7-FB95C3BCE4E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ADEF25-7385-4289-8E74-A62BBAE8F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Agenda, SartoriusRotisSans2013, 28 pt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xmlns="" id="{AC9DD5B6-37DA-40E2-B57A-1A7FC5F806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54" y="2211247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179398" indent="-179398" defTabSz="538189">
              <a:buNone/>
              <a:tabLst>
                <a:tab pos="444522" algn="l"/>
              </a:tabLst>
              <a:defRPr lang="en-US" b="0" noProof="0" dirty="0">
                <a:solidFill>
                  <a:schemeClr val="tx2"/>
                </a:solidFill>
              </a:defRPr>
            </a:lvl1pPr>
          </a:lstStyle>
          <a:p>
            <a:pPr marL="180009" lvl="0" indent="-180009" defTabSz="358793"/>
            <a:r>
              <a:rPr lang="en-US" noProof="0"/>
              <a:t>Agenda Item, 18pt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xmlns="" id="{6A6A144B-FF0D-49CA-99C3-60485AD09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556" y="2587771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10800" rIns="54000" bIns="1080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sz="1801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xmlns="" id="{36FA4D22-D9F3-4D6E-AB84-ED679FFE8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56" y="2959078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xmlns="" id="{DEBA6703-79FA-4A50-91DF-A0CC943590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556" y="3330126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xmlns="" id="{A0F27A16-1627-45B9-8DCF-4F56F107C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556" y="3701174"/>
            <a:ext cx="1954654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xmlns="" id="{8744EC37-35B2-4006-94A8-E9AB790869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556" y="4072222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4366ABE9-BCA2-47A6-BB95-5345236F7A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556" y="4445327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smtClean="0">
                <a:solidFill>
                  <a:schemeClr val="tx2"/>
                </a:solidFill>
              </a:defRPr>
            </a:lvl1pPr>
            <a:lvl2pPr marL="179396" indent="0">
              <a:buNone/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xmlns="" id="{B1FBBCF1-C203-4E7C-AC8E-B6CE229857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56" y="4814318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 smtClean="0">
                <a:solidFill>
                  <a:schemeClr val="tx2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</p:spTree>
    <p:extLst>
      <p:ext uri="{BB962C8B-B14F-4D97-AF65-F5344CB8AC3E}">
        <p14:creationId xmlns:p14="http://schemas.microsoft.com/office/powerpoint/2010/main" val="27246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6 | 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3" y="1700215"/>
            <a:ext cx="9905999" cy="47529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1801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A1BAB0E4-26C8-4457-95B7-FB95C3BCE4E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ADEF25-7385-4289-8E74-A62BBAE8F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Agenda, SartoriusRotisSans2013, 28 pt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xmlns="" id="{5ADE735F-BB7F-41F2-A4D4-9C79DCA14E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54" y="2211247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179398" indent="-179398" defTabSz="538189">
              <a:buNone/>
              <a:tabLst>
                <a:tab pos="444522" algn="l"/>
              </a:tabLst>
              <a:defRPr lang="en-US" b="0" noProof="0" dirty="0">
                <a:solidFill>
                  <a:schemeClr val="tx2"/>
                </a:solidFill>
              </a:defRPr>
            </a:lvl1pPr>
          </a:lstStyle>
          <a:p>
            <a:pPr marL="180009" lvl="0" indent="-180009" defTabSz="358793"/>
            <a:r>
              <a:rPr lang="en-US" noProof="0"/>
              <a:t>Agenda Item, 18pt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xmlns="" id="{B046A978-79B9-4BCF-9C2C-15DC853C1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556" y="2587771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10800" rIns="54000" bIns="1080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sz="1801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xmlns="" id="{CEE303BC-9E33-450D-884E-FA6FD82A4B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56" y="2959078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xmlns="" id="{64C2C596-9AB9-4951-905A-54DB53D03E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556" y="3330126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xmlns="" id="{28501F4F-4122-4523-9FB1-FA8F8EABF8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556" y="3701174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xmlns="" id="{119E9658-2871-43CA-AFBB-65E3488238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556" y="4072222"/>
            <a:ext cx="1954654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03A4698C-9A57-487E-AA32-E3004D7195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556" y="4445327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smtClean="0">
                <a:solidFill>
                  <a:schemeClr val="tx2"/>
                </a:solidFill>
              </a:defRPr>
            </a:lvl1pPr>
            <a:lvl2pPr marL="179396" indent="0">
              <a:buNone/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xmlns="" id="{F6910A92-D302-4445-9FA2-0C2EEB1E45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56" y="4814318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 smtClean="0">
                <a:solidFill>
                  <a:schemeClr val="tx2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</p:spTree>
    <p:extLst>
      <p:ext uri="{BB962C8B-B14F-4D97-AF65-F5344CB8AC3E}">
        <p14:creationId xmlns:p14="http://schemas.microsoft.com/office/powerpoint/2010/main" val="6195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7 | 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3" y="1700215"/>
            <a:ext cx="9905999" cy="47529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1801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8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A1BAB0E4-26C8-4457-95B7-FB95C3BCE4E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FD95BE6-C8B6-4790-8AF1-CC9F76E4E36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ADEF25-7385-4289-8E74-A62BBAE8F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Agenda, SartoriusRotisSans2013, 28 pt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xmlns="" id="{E7450290-176C-48DB-9FEB-2CFC7138D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54" y="2211247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179398" indent="-179398" defTabSz="538189">
              <a:buNone/>
              <a:tabLst>
                <a:tab pos="444522" algn="l"/>
              </a:tabLst>
              <a:defRPr lang="en-US" b="0" noProof="0" dirty="0">
                <a:solidFill>
                  <a:schemeClr val="tx2"/>
                </a:solidFill>
              </a:defRPr>
            </a:lvl1pPr>
          </a:lstStyle>
          <a:p>
            <a:pPr marL="180009" lvl="0" indent="-180009" defTabSz="358793"/>
            <a:r>
              <a:rPr lang="en-US" noProof="0"/>
              <a:t>Agenda Item, 18pt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xmlns="" id="{9716B26B-1DD6-494D-BC1B-E0A4FC0BDF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556" y="2587771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10800" rIns="54000" bIns="1080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sz="1801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xmlns="" id="{20BDB9B4-0495-4063-82C6-3F86CEAD8A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56" y="2959078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xmlns="" id="{EF7FE4D5-68F1-4A98-BB72-5091D0F513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556" y="3330126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xmlns="" id="{FA51EF28-19E6-49A6-B9FD-7711341ABD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556" y="3701174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xmlns="" id="{A61C8989-9BF5-4909-BCDC-19135BA4FF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556" y="4072222"/>
            <a:ext cx="1829620" cy="29893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666D6212-4EB1-41E7-ACF7-2F28CF9566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556" y="4445327"/>
            <a:ext cx="1954654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1" smtClean="0">
                <a:solidFill>
                  <a:schemeClr val="tx1"/>
                </a:solidFill>
              </a:defRPr>
            </a:lvl1pPr>
            <a:lvl2pPr marL="179396" indent="0">
              <a:buNone/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xmlns="" id="{CFBD857C-E4FB-455E-9F61-4DE67B1063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56" y="4814318"/>
            <a:ext cx="1829620" cy="298938"/>
          </a:xfrm>
          <a:solidFill>
            <a:schemeClr val="bg1"/>
          </a:solidFill>
        </p:spPr>
        <p:txBody>
          <a:bodyPr vert="horz" wrap="none" lIns="72000" tIns="10800" rIns="54000" bIns="10800" rtlCol="0" anchor="ctr">
            <a:spAutoFit/>
          </a:bodyPr>
          <a:lstStyle>
            <a:lvl1pPr marL="0" indent="0" defTabSz="358793">
              <a:buFont typeface="Arial" panose="020B0604020202020204" pitchFamily="34" charset="0"/>
              <a:buNone/>
              <a:tabLst>
                <a:tab pos="444522" algn="l"/>
              </a:tabLst>
              <a:defRPr lang="de-DE" sz="1801" b="0" dirty="0" smtClean="0">
                <a:solidFill>
                  <a:schemeClr val="tx2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noProof="0"/>
              <a:t>Agenda Item, 18pt</a:t>
            </a:r>
          </a:p>
        </p:txBody>
      </p:sp>
    </p:spTree>
    <p:extLst>
      <p:ext uri="{BB962C8B-B14F-4D97-AF65-F5344CB8AC3E}">
        <p14:creationId xmlns:p14="http://schemas.microsoft.com/office/powerpoint/2010/main" val="8614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xmlns="" id="{9648F086-F230-4129-9200-B8F8FA198D93}"/>
              </a:ext>
            </a:extLst>
          </p:cNvPr>
          <p:cNvGrpSpPr/>
          <p:nvPr userDrawn="1"/>
        </p:nvGrpSpPr>
        <p:grpSpPr>
          <a:xfrm>
            <a:off x="7328255" y="223109"/>
            <a:ext cx="2193774" cy="406274"/>
            <a:chOff x="7057080" y="305604"/>
            <a:chExt cx="1691633" cy="313280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E08EF523-9AAC-4130-98BE-0CD8FDF0ED7C}"/>
                </a:ext>
              </a:extLst>
            </p:cNvPr>
            <p:cNvSpPr/>
            <p:nvPr/>
          </p:nvSpPr>
          <p:spPr>
            <a:xfrm>
              <a:off x="7057080" y="311812"/>
              <a:ext cx="404405" cy="307072"/>
            </a:xfrm>
            <a:custGeom>
              <a:avLst/>
              <a:gdLst>
                <a:gd name="connsiteX0" fmla="*/ 75404 w 404405"/>
                <a:gd name="connsiteY0" fmla="*/ 269370 h 307072"/>
                <a:gd name="connsiteX1" fmla="*/ 86365 w 404405"/>
                <a:gd name="connsiteY1" fmla="*/ 281026 h 307072"/>
                <a:gd name="connsiteX2" fmla="*/ 75670 w 404405"/>
                <a:gd name="connsiteY2" fmla="*/ 291987 h 307072"/>
                <a:gd name="connsiteX3" fmla="*/ 75396 w 404405"/>
                <a:gd name="connsiteY3" fmla="*/ 291987 h 307072"/>
                <a:gd name="connsiteX4" fmla="*/ 63741 w 404405"/>
                <a:gd name="connsiteY4" fmla="*/ 281026 h 307072"/>
                <a:gd name="connsiteX5" fmla="*/ 63749 w 404405"/>
                <a:gd name="connsiteY5" fmla="*/ 281026 h 307072"/>
                <a:gd name="connsiteX6" fmla="*/ 75404 w 404405"/>
                <a:gd name="connsiteY6" fmla="*/ 269370 h 307072"/>
                <a:gd name="connsiteX7" fmla="*/ 138457 w 404405"/>
                <a:gd name="connsiteY7" fmla="*/ 265932 h 307072"/>
                <a:gd name="connsiteX8" fmla="*/ 153534 w 404405"/>
                <a:gd name="connsiteY8" fmla="*/ 281026 h 307072"/>
                <a:gd name="connsiteX9" fmla="*/ 138457 w 404405"/>
                <a:gd name="connsiteY9" fmla="*/ 295417 h 307072"/>
                <a:gd name="connsiteX10" fmla="*/ 123380 w 404405"/>
                <a:gd name="connsiteY10" fmla="*/ 281026 h 307072"/>
                <a:gd name="connsiteX11" fmla="*/ 138457 w 404405"/>
                <a:gd name="connsiteY11" fmla="*/ 265932 h 307072"/>
                <a:gd name="connsiteX12" fmla="*/ 202204 w 404405"/>
                <a:gd name="connsiteY12" fmla="*/ 261833 h 307072"/>
                <a:gd name="connsiteX13" fmla="*/ 221398 w 404405"/>
                <a:gd name="connsiteY13" fmla="*/ 281026 h 307072"/>
                <a:gd name="connsiteX14" fmla="*/ 202204 w 404405"/>
                <a:gd name="connsiteY14" fmla="*/ 299525 h 307072"/>
                <a:gd name="connsiteX15" fmla="*/ 183688 w 404405"/>
                <a:gd name="connsiteY15" fmla="*/ 281175 h 307072"/>
                <a:gd name="connsiteX16" fmla="*/ 183688 w 404405"/>
                <a:gd name="connsiteY16" fmla="*/ 281026 h 307072"/>
                <a:gd name="connsiteX17" fmla="*/ 183697 w 404405"/>
                <a:gd name="connsiteY17" fmla="*/ 281026 h 307072"/>
                <a:gd name="connsiteX18" fmla="*/ 202204 w 404405"/>
                <a:gd name="connsiteY18" fmla="*/ 261833 h 307072"/>
                <a:gd name="connsiteX19" fmla="*/ 265943 w 404405"/>
                <a:gd name="connsiteY19" fmla="*/ 258402 h 307072"/>
                <a:gd name="connsiteX20" fmla="*/ 288567 w 404405"/>
                <a:gd name="connsiteY20" fmla="*/ 281026 h 307072"/>
                <a:gd name="connsiteX21" fmla="*/ 265943 w 404405"/>
                <a:gd name="connsiteY21" fmla="*/ 302955 h 307072"/>
                <a:gd name="connsiteX22" fmla="*/ 243327 w 404405"/>
                <a:gd name="connsiteY22" fmla="*/ 281026 h 307072"/>
                <a:gd name="connsiteX23" fmla="*/ 265943 w 404405"/>
                <a:gd name="connsiteY23" fmla="*/ 258402 h 307072"/>
                <a:gd name="connsiteX24" fmla="*/ 329657 w 404405"/>
                <a:gd name="connsiteY24" fmla="*/ 254294 h 307072"/>
                <a:gd name="connsiteX25" fmla="*/ 329690 w 404405"/>
                <a:gd name="connsiteY25" fmla="*/ 254294 h 307072"/>
                <a:gd name="connsiteX26" fmla="*/ 355736 w 404405"/>
                <a:gd name="connsiteY26" fmla="*/ 280307 h 307072"/>
                <a:gd name="connsiteX27" fmla="*/ 355736 w 404405"/>
                <a:gd name="connsiteY27" fmla="*/ 280332 h 307072"/>
                <a:gd name="connsiteX28" fmla="*/ 329699 w 404405"/>
                <a:gd name="connsiteY28" fmla="*/ 307072 h 307072"/>
                <a:gd name="connsiteX29" fmla="*/ 303644 w 404405"/>
                <a:gd name="connsiteY29" fmla="*/ 280340 h 307072"/>
                <a:gd name="connsiteX30" fmla="*/ 329657 w 404405"/>
                <a:gd name="connsiteY30" fmla="*/ 254294 h 307072"/>
                <a:gd name="connsiteX31" fmla="*/ 119949 w 404405"/>
                <a:gd name="connsiteY31" fmla="*/ 217270 h 307072"/>
                <a:gd name="connsiteX32" fmla="*/ 119951 w 404405"/>
                <a:gd name="connsiteY32" fmla="*/ 217274 h 307072"/>
                <a:gd name="connsiteX33" fmla="*/ 119949 w 404405"/>
                <a:gd name="connsiteY33" fmla="*/ 217279 h 307072"/>
                <a:gd name="connsiteX34" fmla="*/ 11655 w 404405"/>
                <a:gd name="connsiteY34" fmla="*/ 205624 h 307072"/>
                <a:gd name="connsiteX35" fmla="*/ 23310 w 404405"/>
                <a:gd name="connsiteY35" fmla="*/ 217279 h 307072"/>
                <a:gd name="connsiteX36" fmla="*/ 11655 w 404405"/>
                <a:gd name="connsiteY36" fmla="*/ 228240 h 307072"/>
                <a:gd name="connsiteX37" fmla="*/ 0 w 404405"/>
                <a:gd name="connsiteY37" fmla="*/ 217279 h 307072"/>
                <a:gd name="connsiteX38" fmla="*/ 11655 w 404405"/>
                <a:gd name="connsiteY38" fmla="*/ 205624 h 307072"/>
                <a:gd name="connsiteX39" fmla="*/ 75395 w 404405"/>
                <a:gd name="connsiteY39" fmla="*/ 202194 h 307072"/>
                <a:gd name="connsiteX40" fmla="*/ 90480 w 404405"/>
                <a:gd name="connsiteY40" fmla="*/ 217279 h 307072"/>
                <a:gd name="connsiteX41" fmla="*/ 75387 w 404405"/>
                <a:gd name="connsiteY41" fmla="*/ 232356 h 307072"/>
                <a:gd name="connsiteX42" fmla="*/ 60309 w 404405"/>
                <a:gd name="connsiteY42" fmla="*/ 217279 h 307072"/>
                <a:gd name="connsiteX43" fmla="*/ 60318 w 404405"/>
                <a:gd name="connsiteY43" fmla="*/ 217279 h 307072"/>
                <a:gd name="connsiteX44" fmla="*/ 75395 w 404405"/>
                <a:gd name="connsiteY44" fmla="*/ 202194 h 307072"/>
                <a:gd name="connsiteX45" fmla="*/ 139143 w 404405"/>
                <a:gd name="connsiteY45" fmla="*/ 198085 h 307072"/>
                <a:gd name="connsiteX46" fmla="*/ 157650 w 404405"/>
                <a:gd name="connsiteY46" fmla="*/ 217279 h 307072"/>
                <a:gd name="connsiteX47" fmla="*/ 139292 w 404405"/>
                <a:gd name="connsiteY47" fmla="*/ 235786 h 307072"/>
                <a:gd name="connsiteX48" fmla="*/ 139143 w 404405"/>
                <a:gd name="connsiteY48" fmla="*/ 235786 h 307072"/>
                <a:gd name="connsiteX49" fmla="*/ 125432 w 404405"/>
                <a:gd name="connsiteY49" fmla="*/ 230387 h 307072"/>
                <a:gd name="connsiteX50" fmla="*/ 119951 w 404405"/>
                <a:gd name="connsiteY50" fmla="*/ 217274 h 307072"/>
                <a:gd name="connsiteX51" fmla="*/ 125432 w 404405"/>
                <a:gd name="connsiteY51" fmla="*/ 203826 h 307072"/>
                <a:gd name="connsiteX52" fmla="*/ 139143 w 404405"/>
                <a:gd name="connsiteY52" fmla="*/ 198085 h 307072"/>
                <a:gd name="connsiteX53" fmla="*/ 202204 w 404405"/>
                <a:gd name="connsiteY53" fmla="*/ 194663 h 307072"/>
                <a:gd name="connsiteX54" fmla="*/ 224819 w 404405"/>
                <a:gd name="connsiteY54" fmla="*/ 217279 h 307072"/>
                <a:gd name="connsiteX55" fmla="*/ 202204 w 404405"/>
                <a:gd name="connsiteY55" fmla="*/ 239208 h 307072"/>
                <a:gd name="connsiteX56" fmla="*/ 179580 w 404405"/>
                <a:gd name="connsiteY56" fmla="*/ 217279 h 307072"/>
                <a:gd name="connsiteX57" fmla="*/ 202204 w 404405"/>
                <a:gd name="connsiteY57" fmla="*/ 194663 h 307072"/>
                <a:gd name="connsiteX58" fmla="*/ 265926 w 404405"/>
                <a:gd name="connsiteY58" fmla="*/ 191233 h 307072"/>
                <a:gd name="connsiteX59" fmla="*/ 265943 w 404405"/>
                <a:gd name="connsiteY59" fmla="*/ 191233 h 307072"/>
                <a:gd name="connsiteX60" fmla="*/ 291989 w 404405"/>
                <a:gd name="connsiteY60" fmla="*/ 217262 h 307072"/>
                <a:gd name="connsiteX61" fmla="*/ 291989 w 404405"/>
                <a:gd name="connsiteY61" fmla="*/ 217270 h 307072"/>
                <a:gd name="connsiteX62" fmla="*/ 265968 w 404405"/>
                <a:gd name="connsiteY62" fmla="*/ 243325 h 307072"/>
                <a:gd name="connsiteX63" fmla="*/ 265951 w 404405"/>
                <a:gd name="connsiteY63" fmla="*/ 243325 h 307072"/>
                <a:gd name="connsiteX64" fmla="*/ 239897 w 404405"/>
                <a:gd name="connsiteY64" fmla="*/ 217304 h 307072"/>
                <a:gd name="connsiteX65" fmla="*/ 239897 w 404405"/>
                <a:gd name="connsiteY65" fmla="*/ 217279 h 307072"/>
                <a:gd name="connsiteX66" fmla="*/ 265926 w 404405"/>
                <a:gd name="connsiteY66" fmla="*/ 191233 h 307072"/>
                <a:gd name="connsiteX67" fmla="*/ 393436 w 404405"/>
                <a:gd name="connsiteY67" fmla="*/ 142562 h 307072"/>
                <a:gd name="connsiteX68" fmla="*/ 404405 w 404405"/>
                <a:gd name="connsiteY68" fmla="*/ 153531 h 307072"/>
                <a:gd name="connsiteX69" fmla="*/ 393436 w 404405"/>
                <a:gd name="connsiteY69" fmla="*/ 165186 h 307072"/>
                <a:gd name="connsiteX70" fmla="*/ 381781 w 404405"/>
                <a:gd name="connsiteY70" fmla="*/ 153531 h 307072"/>
                <a:gd name="connsiteX71" fmla="*/ 393436 w 404405"/>
                <a:gd name="connsiteY71" fmla="*/ 142562 h 307072"/>
                <a:gd name="connsiteX72" fmla="*/ 329689 w 404405"/>
                <a:gd name="connsiteY72" fmla="*/ 138455 h 307072"/>
                <a:gd name="connsiteX73" fmla="*/ 344767 w 404405"/>
                <a:gd name="connsiteY73" fmla="*/ 153531 h 307072"/>
                <a:gd name="connsiteX74" fmla="*/ 329689 w 404405"/>
                <a:gd name="connsiteY74" fmla="*/ 168616 h 307072"/>
                <a:gd name="connsiteX75" fmla="*/ 314612 w 404405"/>
                <a:gd name="connsiteY75" fmla="*/ 153531 h 307072"/>
                <a:gd name="connsiteX76" fmla="*/ 314604 w 404405"/>
                <a:gd name="connsiteY76" fmla="*/ 153531 h 307072"/>
                <a:gd name="connsiteX77" fmla="*/ 329689 w 404405"/>
                <a:gd name="connsiteY77" fmla="*/ 138455 h 307072"/>
                <a:gd name="connsiteX78" fmla="*/ 265801 w 404405"/>
                <a:gd name="connsiteY78" fmla="*/ 135024 h 307072"/>
                <a:gd name="connsiteX79" fmla="*/ 265942 w 404405"/>
                <a:gd name="connsiteY79" fmla="*/ 135024 h 307072"/>
                <a:gd name="connsiteX80" fmla="*/ 284458 w 404405"/>
                <a:gd name="connsiteY80" fmla="*/ 153374 h 307072"/>
                <a:gd name="connsiteX81" fmla="*/ 284458 w 404405"/>
                <a:gd name="connsiteY81" fmla="*/ 153540 h 307072"/>
                <a:gd name="connsiteX82" fmla="*/ 266091 w 404405"/>
                <a:gd name="connsiteY82" fmla="*/ 172039 h 307072"/>
                <a:gd name="connsiteX83" fmla="*/ 265942 w 404405"/>
                <a:gd name="connsiteY83" fmla="*/ 172039 h 307072"/>
                <a:gd name="connsiteX84" fmla="*/ 247443 w 404405"/>
                <a:gd name="connsiteY84" fmla="*/ 153672 h 307072"/>
                <a:gd name="connsiteX85" fmla="*/ 247443 w 404405"/>
                <a:gd name="connsiteY85" fmla="*/ 153531 h 307072"/>
                <a:gd name="connsiteX86" fmla="*/ 265801 w 404405"/>
                <a:gd name="connsiteY86" fmla="*/ 135024 h 307072"/>
                <a:gd name="connsiteX87" fmla="*/ 202203 w 404405"/>
                <a:gd name="connsiteY87" fmla="*/ 130916 h 307072"/>
                <a:gd name="connsiteX88" fmla="*/ 224818 w 404405"/>
                <a:gd name="connsiteY88" fmla="*/ 153531 h 307072"/>
                <a:gd name="connsiteX89" fmla="*/ 202203 w 404405"/>
                <a:gd name="connsiteY89" fmla="*/ 176155 h 307072"/>
                <a:gd name="connsiteX90" fmla="*/ 180265 w 404405"/>
                <a:gd name="connsiteY90" fmla="*/ 153531 h 307072"/>
                <a:gd name="connsiteX91" fmla="*/ 202203 w 404405"/>
                <a:gd name="connsiteY91" fmla="*/ 130916 h 307072"/>
                <a:gd name="connsiteX92" fmla="*/ 139142 w 404405"/>
                <a:gd name="connsiteY92" fmla="*/ 127493 h 307072"/>
                <a:gd name="connsiteX93" fmla="*/ 165188 w 404405"/>
                <a:gd name="connsiteY93" fmla="*/ 153523 h 307072"/>
                <a:gd name="connsiteX94" fmla="*/ 165188 w 404405"/>
                <a:gd name="connsiteY94" fmla="*/ 153531 h 307072"/>
                <a:gd name="connsiteX95" fmla="*/ 139159 w 404405"/>
                <a:gd name="connsiteY95" fmla="*/ 179577 h 307072"/>
                <a:gd name="connsiteX96" fmla="*/ 139142 w 404405"/>
                <a:gd name="connsiteY96" fmla="*/ 179577 h 307072"/>
                <a:gd name="connsiteX97" fmla="*/ 112410 w 404405"/>
                <a:gd name="connsiteY97" fmla="*/ 153540 h 307072"/>
                <a:gd name="connsiteX98" fmla="*/ 112418 w 404405"/>
                <a:gd name="connsiteY98" fmla="*/ 153531 h 307072"/>
                <a:gd name="connsiteX99" fmla="*/ 139142 w 404405"/>
                <a:gd name="connsiteY99" fmla="*/ 127493 h 307072"/>
                <a:gd name="connsiteX100" fmla="*/ 11655 w 404405"/>
                <a:gd name="connsiteY100" fmla="*/ 78824 h 307072"/>
                <a:gd name="connsiteX101" fmla="*/ 23310 w 404405"/>
                <a:gd name="connsiteY101" fmla="*/ 89793 h 307072"/>
                <a:gd name="connsiteX102" fmla="*/ 11655 w 404405"/>
                <a:gd name="connsiteY102" fmla="*/ 101448 h 307072"/>
                <a:gd name="connsiteX103" fmla="*/ 0 w 404405"/>
                <a:gd name="connsiteY103" fmla="*/ 89793 h 307072"/>
                <a:gd name="connsiteX104" fmla="*/ 0 w 404405"/>
                <a:gd name="connsiteY104" fmla="*/ 89784 h 307072"/>
                <a:gd name="connsiteX105" fmla="*/ 11655 w 404405"/>
                <a:gd name="connsiteY105" fmla="*/ 78824 h 307072"/>
                <a:gd name="connsiteX106" fmla="*/ 75395 w 404405"/>
                <a:gd name="connsiteY106" fmla="*/ 74708 h 307072"/>
                <a:gd name="connsiteX107" fmla="*/ 90480 w 404405"/>
                <a:gd name="connsiteY107" fmla="*/ 89784 h 307072"/>
                <a:gd name="connsiteX108" fmla="*/ 75387 w 404405"/>
                <a:gd name="connsiteY108" fmla="*/ 104862 h 307072"/>
                <a:gd name="connsiteX109" fmla="*/ 60309 w 404405"/>
                <a:gd name="connsiteY109" fmla="*/ 89784 h 307072"/>
                <a:gd name="connsiteX110" fmla="*/ 60318 w 404405"/>
                <a:gd name="connsiteY110" fmla="*/ 89784 h 307072"/>
                <a:gd name="connsiteX111" fmla="*/ 75395 w 404405"/>
                <a:gd name="connsiteY111" fmla="*/ 74708 h 307072"/>
                <a:gd name="connsiteX112" fmla="*/ 139142 w 404405"/>
                <a:gd name="connsiteY112" fmla="*/ 71277 h 307072"/>
                <a:gd name="connsiteX113" fmla="*/ 157649 w 404405"/>
                <a:gd name="connsiteY113" fmla="*/ 89635 h 307072"/>
                <a:gd name="connsiteX114" fmla="*/ 157649 w 404405"/>
                <a:gd name="connsiteY114" fmla="*/ 89793 h 307072"/>
                <a:gd name="connsiteX115" fmla="*/ 139142 w 404405"/>
                <a:gd name="connsiteY115" fmla="*/ 108978 h 307072"/>
                <a:gd name="connsiteX116" fmla="*/ 119949 w 404405"/>
                <a:gd name="connsiteY116" fmla="*/ 89851 h 307072"/>
                <a:gd name="connsiteX117" fmla="*/ 119949 w 404405"/>
                <a:gd name="connsiteY117" fmla="*/ 89793 h 307072"/>
                <a:gd name="connsiteX118" fmla="*/ 139142 w 404405"/>
                <a:gd name="connsiteY118" fmla="*/ 71277 h 307072"/>
                <a:gd name="connsiteX119" fmla="*/ 202203 w 404405"/>
                <a:gd name="connsiteY119" fmla="*/ 67854 h 307072"/>
                <a:gd name="connsiteX120" fmla="*/ 224818 w 404405"/>
                <a:gd name="connsiteY120" fmla="*/ 89793 h 307072"/>
                <a:gd name="connsiteX121" fmla="*/ 202203 w 404405"/>
                <a:gd name="connsiteY121" fmla="*/ 112408 h 307072"/>
                <a:gd name="connsiteX122" fmla="*/ 179579 w 404405"/>
                <a:gd name="connsiteY122" fmla="*/ 89793 h 307072"/>
                <a:gd name="connsiteX123" fmla="*/ 202203 w 404405"/>
                <a:gd name="connsiteY123" fmla="*/ 67854 h 307072"/>
                <a:gd name="connsiteX124" fmla="*/ 265925 w 404405"/>
                <a:gd name="connsiteY124" fmla="*/ 63747 h 307072"/>
                <a:gd name="connsiteX125" fmla="*/ 265942 w 404405"/>
                <a:gd name="connsiteY125" fmla="*/ 63747 h 307072"/>
                <a:gd name="connsiteX126" fmla="*/ 291988 w 404405"/>
                <a:gd name="connsiteY126" fmla="*/ 89776 h 307072"/>
                <a:gd name="connsiteX127" fmla="*/ 291988 w 404405"/>
                <a:gd name="connsiteY127" fmla="*/ 89784 h 307072"/>
                <a:gd name="connsiteX128" fmla="*/ 265967 w 404405"/>
                <a:gd name="connsiteY128" fmla="*/ 115838 h 307072"/>
                <a:gd name="connsiteX129" fmla="*/ 265950 w 404405"/>
                <a:gd name="connsiteY129" fmla="*/ 115838 h 307072"/>
                <a:gd name="connsiteX130" fmla="*/ 239896 w 404405"/>
                <a:gd name="connsiteY130" fmla="*/ 89817 h 307072"/>
                <a:gd name="connsiteX131" fmla="*/ 239896 w 404405"/>
                <a:gd name="connsiteY131" fmla="*/ 89793 h 307072"/>
                <a:gd name="connsiteX132" fmla="*/ 265925 w 404405"/>
                <a:gd name="connsiteY132" fmla="*/ 63747 h 307072"/>
                <a:gd name="connsiteX133" fmla="*/ 393436 w 404405"/>
                <a:gd name="connsiteY133" fmla="*/ 15076 h 307072"/>
                <a:gd name="connsiteX134" fmla="*/ 404405 w 404405"/>
                <a:gd name="connsiteY134" fmla="*/ 26732 h 307072"/>
                <a:gd name="connsiteX135" fmla="*/ 393719 w 404405"/>
                <a:gd name="connsiteY135" fmla="*/ 37700 h 307072"/>
                <a:gd name="connsiteX136" fmla="*/ 393436 w 404405"/>
                <a:gd name="connsiteY136" fmla="*/ 37700 h 307072"/>
                <a:gd name="connsiteX137" fmla="*/ 381781 w 404405"/>
                <a:gd name="connsiteY137" fmla="*/ 26732 h 307072"/>
                <a:gd name="connsiteX138" fmla="*/ 381781 w 404405"/>
                <a:gd name="connsiteY138" fmla="*/ 26723 h 307072"/>
                <a:gd name="connsiteX139" fmla="*/ 393436 w 404405"/>
                <a:gd name="connsiteY139" fmla="*/ 15076 h 307072"/>
                <a:gd name="connsiteX140" fmla="*/ 329689 w 404405"/>
                <a:gd name="connsiteY140" fmla="*/ 11654 h 307072"/>
                <a:gd name="connsiteX141" fmla="*/ 344767 w 404405"/>
                <a:gd name="connsiteY141" fmla="*/ 26732 h 307072"/>
                <a:gd name="connsiteX142" fmla="*/ 329689 w 404405"/>
                <a:gd name="connsiteY142" fmla="*/ 41123 h 307072"/>
                <a:gd name="connsiteX143" fmla="*/ 314612 w 404405"/>
                <a:gd name="connsiteY143" fmla="*/ 26045 h 307072"/>
                <a:gd name="connsiteX144" fmla="*/ 314604 w 404405"/>
                <a:gd name="connsiteY144" fmla="*/ 26045 h 307072"/>
                <a:gd name="connsiteX145" fmla="*/ 329689 w 404405"/>
                <a:gd name="connsiteY145" fmla="*/ 11654 h 307072"/>
                <a:gd name="connsiteX146" fmla="*/ 265801 w 404405"/>
                <a:gd name="connsiteY146" fmla="*/ 7538 h 307072"/>
                <a:gd name="connsiteX147" fmla="*/ 265942 w 404405"/>
                <a:gd name="connsiteY147" fmla="*/ 7538 h 307072"/>
                <a:gd name="connsiteX148" fmla="*/ 284458 w 404405"/>
                <a:gd name="connsiteY148" fmla="*/ 25888 h 307072"/>
                <a:gd name="connsiteX149" fmla="*/ 284458 w 404405"/>
                <a:gd name="connsiteY149" fmla="*/ 26045 h 307072"/>
                <a:gd name="connsiteX150" fmla="*/ 265942 w 404405"/>
                <a:gd name="connsiteY150" fmla="*/ 45239 h 307072"/>
                <a:gd name="connsiteX151" fmla="*/ 247443 w 404405"/>
                <a:gd name="connsiteY151" fmla="*/ 26045 h 307072"/>
                <a:gd name="connsiteX152" fmla="*/ 265801 w 404405"/>
                <a:gd name="connsiteY152" fmla="*/ 7538 h 307072"/>
                <a:gd name="connsiteX153" fmla="*/ 202203 w 404405"/>
                <a:gd name="connsiteY153" fmla="*/ 4108 h 307072"/>
                <a:gd name="connsiteX154" fmla="*/ 224818 w 404405"/>
                <a:gd name="connsiteY154" fmla="*/ 26732 h 307072"/>
                <a:gd name="connsiteX155" fmla="*/ 202203 w 404405"/>
                <a:gd name="connsiteY155" fmla="*/ 48661 h 307072"/>
                <a:gd name="connsiteX156" fmla="*/ 180266 w 404405"/>
                <a:gd name="connsiteY156" fmla="*/ 27289 h 307072"/>
                <a:gd name="connsiteX157" fmla="*/ 180265 w 404405"/>
                <a:gd name="connsiteY157" fmla="*/ 26732 h 307072"/>
                <a:gd name="connsiteX158" fmla="*/ 180265 w 404405"/>
                <a:gd name="connsiteY158" fmla="*/ 26723 h 307072"/>
                <a:gd name="connsiteX159" fmla="*/ 202203 w 404405"/>
                <a:gd name="connsiteY159" fmla="*/ 4108 h 307072"/>
                <a:gd name="connsiteX160" fmla="*/ 139142 w 404405"/>
                <a:gd name="connsiteY160" fmla="*/ 0 h 307072"/>
                <a:gd name="connsiteX161" fmla="*/ 165188 w 404405"/>
                <a:gd name="connsiteY161" fmla="*/ 26029 h 307072"/>
                <a:gd name="connsiteX162" fmla="*/ 165188 w 404405"/>
                <a:gd name="connsiteY162" fmla="*/ 26038 h 307072"/>
                <a:gd name="connsiteX163" fmla="*/ 139142 w 404405"/>
                <a:gd name="connsiteY163" fmla="*/ 52778 h 307072"/>
                <a:gd name="connsiteX164" fmla="*/ 112410 w 404405"/>
                <a:gd name="connsiteY164" fmla="*/ 26045 h 307072"/>
                <a:gd name="connsiteX165" fmla="*/ 112418 w 404405"/>
                <a:gd name="connsiteY165" fmla="*/ 26045 h 307072"/>
                <a:gd name="connsiteX166" fmla="*/ 139142 w 404405"/>
                <a:gd name="connsiteY166" fmla="*/ 0 h 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404405" h="307072">
                  <a:moveTo>
                    <a:pt x="75404" y="269370"/>
                  </a:moveTo>
                  <a:cubicBezTo>
                    <a:pt x="81570" y="269370"/>
                    <a:pt x="86365" y="274165"/>
                    <a:pt x="86365" y="281026"/>
                  </a:cubicBezTo>
                  <a:cubicBezTo>
                    <a:pt x="86438" y="287005"/>
                    <a:pt x="81650" y="291913"/>
                    <a:pt x="75670" y="291987"/>
                  </a:cubicBezTo>
                  <a:cubicBezTo>
                    <a:pt x="75579" y="291988"/>
                    <a:pt x="75487" y="291988"/>
                    <a:pt x="75396" y="291987"/>
                  </a:cubicBezTo>
                  <a:cubicBezTo>
                    <a:pt x="69229" y="291987"/>
                    <a:pt x="63741" y="287192"/>
                    <a:pt x="63741" y="281026"/>
                  </a:cubicBezTo>
                  <a:lnTo>
                    <a:pt x="63749" y="281026"/>
                  </a:lnTo>
                  <a:cubicBezTo>
                    <a:pt x="63749" y="274165"/>
                    <a:pt x="69229" y="269370"/>
                    <a:pt x="75404" y="269370"/>
                  </a:cubicBezTo>
                  <a:close/>
                  <a:moveTo>
                    <a:pt x="138457" y="265932"/>
                  </a:moveTo>
                  <a:cubicBezTo>
                    <a:pt x="147367" y="265932"/>
                    <a:pt x="153534" y="272115"/>
                    <a:pt x="153534" y="281026"/>
                  </a:cubicBezTo>
                  <a:cubicBezTo>
                    <a:pt x="153534" y="289250"/>
                    <a:pt x="147367" y="295417"/>
                    <a:pt x="138457" y="295417"/>
                  </a:cubicBezTo>
                  <a:cubicBezTo>
                    <a:pt x="130232" y="295417"/>
                    <a:pt x="123380" y="289250"/>
                    <a:pt x="123380" y="281026"/>
                  </a:cubicBezTo>
                  <a:cubicBezTo>
                    <a:pt x="123380" y="272115"/>
                    <a:pt x="130240" y="265932"/>
                    <a:pt x="138457" y="265932"/>
                  </a:cubicBezTo>
                  <a:close/>
                  <a:moveTo>
                    <a:pt x="202204" y="261833"/>
                  </a:moveTo>
                  <a:cubicBezTo>
                    <a:pt x="212487" y="261833"/>
                    <a:pt x="221398" y="270057"/>
                    <a:pt x="221398" y="281026"/>
                  </a:cubicBezTo>
                  <a:cubicBezTo>
                    <a:pt x="221398" y="291300"/>
                    <a:pt x="212487" y="299525"/>
                    <a:pt x="202204" y="299525"/>
                  </a:cubicBezTo>
                  <a:cubicBezTo>
                    <a:pt x="192024" y="299571"/>
                    <a:pt x="183734" y="291355"/>
                    <a:pt x="183688" y="281175"/>
                  </a:cubicBezTo>
                  <a:cubicBezTo>
                    <a:pt x="183688" y="281125"/>
                    <a:pt x="183688" y="281076"/>
                    <a:pt x="183688" y="281026"/>
                  </a:cubicBezTo>
                  <a:lnTo>
                    <a:pt x="183697" y="281026"/>
                  </a:lnTo>
                  <a:cubicBezTo>
                    <a:pt x="183697" y="270057"/>
                    <a:pt x="191921" y="261833"/>
                    <a:pt x="202204" y="261833"/>
                  </a:cubicBezTo>
                  <a:close/>
                  <a:moveTo>
                    <a:pt x="265943" y="258402"/>
                  </a:moveTo>
                  <a:cubicBezTo>
                    <a:pt x="278284" y="258402"/>
                    <a:pt x="288567" y="267998"/>
                    <a:pt x="288567" y="281026"/>
                  </a:cubicBezTo>
                  <a:cubicBezTo>
                    <a:pt x="288567" y="293359"/>
                    <a:pt x="278284" y="302955"/>
                    <a:pt x="265943" y="302955"/>
                  </a:cubicBezTo>
                  <a:cubicBezTo>
                    <a:pt x="253610" y="302955"/>
                    <a:pt x="243327" y="293367"/>
                    <a:pt x="243327" y="281026"/>
                  </a:cubicBezTo>
                  <a:cubicBezTo>
                    <a:pt x="243327" y="267998"/>
                    <a:pt x="253610" y="258402"/>
                    <a:pt x="265943" y="258402"/>
                  </a:cubicBezTo>
                  <a:close/>
                  <a:moveTo>
                    <a:pt x="329657" y="254294"/>
                  </a:moveTo>
                  <a:cubicBezTo>
                    <a:pt x="329668" y="254294"/>
                    <a:pt x="329679" y="254294"/>
                    <a:pt x="329690" y="254294"/>
                  </a:cubicBezTo>
                  <a:cubicBezTo>
                    <a:pt x="344065" y="254284"/>
                    <a:pt x="355727" y="265931"/>
                    <a:pt x="355736" y="280307"/>
                  </a:cubicBezTo>
                  <a:cubicBezTo>
                    <a:pt x="355736" y="280315"/>
                    <a:pt x="355736" y="280323"/>
                    <a:pt x="355736" y="280332"/>
                  </a:cubicBezTo>
                  <a:cubicBezTo>
                    <a:pt x="355736" y="295417"/>
                    <a:pt x="344081" y="307072"/>
                    <a:pt x="329699" y="307072"/>
                  </a:cubicBezTo>
                  <a:cubicBezTo>
                    <a:pt x="315299" y="307072"/>
                    <a:pt x="303644" y="295417"/>
                    <a:pt x="303644" y="280340"/>
                  </a:cubicBezTo>
                  <a:cubicBezTo>
                    <a:pt x="303635" y="265964"/>
                    <a:pt x="315282" y="254302"/>
                    <a:pt x="329657" y="254294"/>
                  </a:cubicBezTo>
                  <a:close/>
                  <a:moveTo>
                    <a:pt x="119949" y="217270"/>
                  </a:moveTo>
                  <a:lnTo>
                    <a:pt x="119951" y="217274"/>
                  </a:lnTo>
                  <a:lnTo>
                    <a:pt x="119949" y="217279"/>
                  </a:lnTo>
                  <a:close/>
                  <a:moveTo>
                    <a:pt x="11655" y="205624"/>
                  </a:moveTo>
                  <a:cubicBezTo>
                    <a:pt x="17822" y="205624"/>
                    <a:pt x="23310" y="211104"/>
                    <a:pt x="23310" y="217279"/>
                  </a:cubicBezTo>
                  <a:cubicBezTo>
                    <a:pt x="23310" y="223446"/>
                    <a:pt x="17822" y="228240"/>
                    <a:pt x="11655" y="228240"/>
                  </a:cubicBezTo>
                  <a:cubicBezTo>
                    <a:pt x="5481" y="228240"/>
                    <a:pt x="0" y="223446"/>
                    <a:pt x="0" y="217279"/>
                  </a:cubicBezTo>
                  <a:cubicBezTo>
                    <a:pt x="0" y="211096"/>
                    <a:pt x="5481" y="205624"/>
                    <a:pt x="11655" y="205624"/>
                  </a:cubicBezTo>
                  <a:close/>
                  <a:moveTo>
                    <a:pt x="75395" y="202194"/>
                  </a:moveTo>
                  <a:cubicBezTo>
                    <a:pt x="83620" y="202194"/>
                    <a:pt x="90480" y="209055"/>
                    <a:pt x="90480" y="217279"/>
                  </a:cubicBezTo>
                  <a:cubicBezTo>
                    <a:pt x="90408" y="225582"/>
                    <a:pt x="83690" y="232293"/>
                    <a:pt x="75387" y="232356"/>
                  </a:cubicBezTo>
                  <a:cubicBezTo>
                    <a:pt x="67090" y="232285"/>
                    <a:pt x="60381" y="225576"/>
                    <a:pt x="60309" y="217279"/>
                  </a:cubicBezTo>
                  <a:lnTo>
                    <a:pt x="60318" y="217279"/>
                  </a:lnTo>
                  <a:cubicBezTo>
                    <a:pt x="60318" y="209046"/>
                    <a:pt x="67178" y="202194"/>
                    <a:pt x="75395" y="202194"/>
                  </a:cubicBezTo>
                  <a:close/>
                  <a:moveTo>
                    <a:pt x="139143" y="198085"/>
                  </a:moveTo>
                  <a:cubicBezTo>
                    <a:pt x="149425" y="198085"/>
                    <a:pt x="157650" y="206996"/>
                    <a:pt x="157650" y="217279"/>
                  </a:cubicBezTo>
                  <a:cubicBezTo>
                    <a:pt x="157691" y="227459"/>
                    <a:pt x="149471" y="235745"/>
                    <a:pt x="139292" y="235786"/>
                  </a:cubicBezTo>
                  <a:cubicBezTo>
                    <a:pt x="139242" y="235787"/>
                    <a:pt x="139192" y="235787"/>
                    <a:pt x="139143" y="235786"/>
                  </a:cubicBezTo>
                  <a:cubicBezTo>
                    <a:pt x="133658" y="235786"/>
                    <a:pt x="128860" y="233730"/>
                    <a:pt x="125432" y="230387"/>
                  </a:cubicBezTo>
                  <a:lnTo>
                    <a:pt x="119951" y="217274"/>
                  </a:lnTo>
                  <a:lnTo>
                    <a:pt x="125432" y="203826"/>
                  </a:lnTo>
                  <a:cubicBezTo>
                    <a:pt x="128860" y="200313"/>
                    <a:pt x="133658" y="198085"/>
                    <a:pt x="139143" y="198085"/>
                  </a:cubicBezTo>
                  <a:close/>
                  <a:moveTo>
                    <a:pt x="202204" y="194663"/>
                  </a:moveTo>
                  <a:cubicBezTo>
                    <a:pt x="214536" y="194663"/>
                    <a:pt x="224819" y="204937"/>
                    <a:pt x="224819" y="217279"/>
                  </a:cubicBezTo>
                  <a:cubicBezTo>
                    <a:pt x="224819" y="229620"/>
                    <a:pt x="214536" y="239208"/>
                    <a:pt x="202204" y="239208"/>
                  </a:cubicBezTo>
                  <a:cubicBezTo>
                    <a:pt x="189862" y="239208"/>
                    <a:pt x="179580" y="229620"/>
                    <a:pt x="179580" y="217279"/>
                  </a:cubicBezTo>
                  <a:cubicBezTo>
                    <a:pt x="179580" y="204937"/>
                    <a:pt x="189862" y="194663"/>
                    <a:pt x="202204" y="194663"/>
                  </a:cubicBezTo>
                  <a:close/>
                  <a:moveTo>
                    <a:pt x="265926" y="191233"/>
                  </a:moveTo>
                  <a:cubicBezTo>
                    <a:pt x="265932" y="191233"/>
                    <a:pt x="265937" y="191233"/>
                    <a:pt x="265943" y="191233"/>
                  </a:cubicBezTo>
                  <a:cubicBezTo>
                    <a:pt x="280323" y="191227"/>
                    <a:pt x="291984" y="202881"/>
                    <a:pt x="291989" y="217262"/>
                  </a:cubicBezTo>
                  <a:cubicBezTo>
                    <a:pt x="291989" y="217265"/>
                    <a:pt x="291989" y="217267"/>
                    <a:pt x="291989" y="217270"/>
                  </a:cubicBezTo>
                  <a:cubicBezTo>
                    <a:pt x="291998" y="231651"/>
                    <a:pt x="280348" y="243316"/>
                    <a:pt x="265968" y="243325"/>
                  </a:cubicBezTo>
                  <a:cubicBezTo>
                    <a:pt x="265963" y="243325"/>
                    <a:pt x="265956" y="243325"/>
                    <a:pt x="265951" y="243325"/>
                  </a:cubicBezTo>
                  <a:cubicBezTo>
                    <a:pt x="251571" y="243334"/>
                    <a:pt x="239906" y="231684"/>
                    <a:pt x="239897" y="217304"/>
                  </a:cubicBezTo>
                  <a:cubicBezTo>
                    <a:pt x="239897" y="217295"/>
                    <a:pt x="239897" y="217287"/>
                    <a:pt x="239897" y="217279"/>
                  </a:cubicBezTo>
                  <a:cubicBezTo>
                    <a:pt x="239892" y="202898"/>
                    <a:pt x="251546" y="191237"/>
                    <a:pt x="265926" y="191233"/>
                  </a:cubicBezTo>
                  <a:close/>
                  <a:moveTo>
                    <a:pt x="393436" y="142562"/>
                  </a:moveTo>
                  <a:cubicBezTo>
                    <a:pt x="399602" y="142562"/>
                    <a:pt x="404405" y="147357"/>
                    <a:pt x="404405" y="153531"/>
                  </a:cubicBezTo>
                  <a:cubicBezTo>
                    <a:pt x="404405" y="159706"/>
                    <a:pt x="399611" y="165186"/>
                    <a:pt x="393436" y="165186"/>
                  </a:cubicBezTo>
                  <a:cubicBezTo>
                    <a:pt x="386576" y="165186"/>
                    <a:pt x="381781" y="159706"/>
                    <a:pt x="381781" y="153531"/>
                  </a:cubicBezTo>
                  <a:cubicBezTo>
                    <a:pt x="381781" y="147365"/>
                    <a:pt x="386576" y="142562"/>
                    <a:pt x="393436" y="142562"/>
                  </a:cubicBezTo>
                  <a:close/>
                  <a:moveTo>
                    <a:pt x="329689" y="138455"/>
                  </a:moveTo>
                  <a:cubicBezTo>
                    <a:pt x="337913" y="138455"/>
                    <a:pt x="344767" y="145315"/>
                    <a:pt x="344767" y="153531"/>
                  </a:cubicBezTo>
                  <a:cubicBezTo>
                    <a:pt x="344699" y="161831"/>
                    <a:pt x="337989" y="168544"/>
                    <a:pt x="329689" y="168616"/>
                  </a:cubicBezTo>
                  <a:cubicBezTo>
                    <a:pt x="321389" y="168544"/>
                    <a:pt x="314679" y="161832"/>
                    <a:pt x="314612" y="153531"/>
                  </a:cubicBezTo>
                  <a:lnTo>
                    <a:pt x="314604" y="153531"/>
                  </a:lnTo>
                  <a:cubicBezTo>
                    <a:pt x="314604" y="145307"/>
                    <a:pt x="321465" y="138455"/>
                    <a:pt x="329689" y="138455"/>
                  </a:cubicBezTo>
                  <a:close/>
                  <a:moveTo>
                    <a:pt x="265801" y="135024"/>
                  </a:moveTo>
                  <a:cubicBezTo>
                    <a:pt x="265848" y="135023"/>
                    <a:pt x="265895" y="135023"/>
                    <a:pt x="265942" y="135024"/>
                  </a:cubicBezTo>
                  <a:cubicBezTo>
                    <a:pt x="276122" y="134978"/>
                    <a:pt x="284412" y="143194"/>
                    <a:pt x="284458" y="153374"/>
                  </a:cubicBezTo>
                  <a:cubicBezTo>
                    <a:pt x="284458" y="153429"/>
                    <a:pt x="284458" y="153484"/>
                    <a:pt x="284458" y="153540"/>
                  </a:cubicBezTo>
                  <a:cubicBezTo>
                    <a:pt x="284494" y="163719"/>
                    <a:pt x="276271" y="172002"/>
                    <a:pt x="266091" y="172039"/>
                  </a:cubicBezTo>
                  <a:cubicBezTo>
                    <a:pt x="266042" y="172039"/>
                    <a:pt x="265991" y="172039"/>
                    <a:pt x="265942" y="172039"/>
                  </a:cubicBezTo>
                  <a:cubicBezTo>
                    <a:pt x="255761" y="172076"/>
                    <a:pt x="247479" y="163852"/>
                    <a:pt x="247443" y="153672"/>
                  </a:cubicBezTo>
                  <a:cubicBezTo>
                    <a:pt x="247443" y="153625"/>
                    <a:pt x="247443" y="153578"/>
                    <a:pt x="247443" y="153531"/>
                  </a:cubicBezTo>
                  <a:cubicBezTo>
                    <a:pt x="247402" y="143351"/>
                    <a:pt x="255621" y="135065"/>
                    <a:pt x="265801" y="135024"/>
                  </a:cubicBezTo>
                  <a:close/>
                  <a:moveTo>
                    <a:pt x="202203" y="130916"/>
                  </a:moveTo>
                  <a:cubicBezTo>
                    <a:pt x="214536" y="130916"/>
                    <a:pt x="224818" y="141199"/>
                    <a:pt x="224818" y="153531"/>
                  </a:cubicBezTo>
                  <a:cubicBezTo>
                    <a:pt x="224818" y="165872"/>
                    <a:pt x="214536" y="176155"/>
                    <a:pt x="202203" y="176155"/>
                  </a:cubicBezTo>
                  <a:cubicBezTo>
                    <a:pt x="189862" y="176155"/>
                    <a:pt x="180265" y="165872"/>
                    <a:pt x="180265" y="153531"/>
                  </a:cubicBezTo>
                  <a:cubicBezTo>
                    <a:pt x="180265" y="141199"/>
                    <a:pt x="189862" y="130916"/>
                    <a:pt x="202203" y="130916"/>
                  </a:cubicBezTo>
                  <a:close/>
                  <a:moveTo>
                    <a:pt x="139142" y="127493"/>
                  </a:moveTo>
                  <a:cubicBezTo>
                    <a:pt x="153522" y="127489"/>
                    <a:pt x="165184" y="139143"/>
                    <a:pt x="165188" y="153523"/>
                  </a:cubicBezTo>
                  <a:cubicBezTo>
                    <a:pt x="165188" y="153526"/>
                    <a:pt x="165188" y="153529"/>
                    <a:pt x="165188" y="153531"/>
                  </a:cubicBezTo>
                  <a:cubicBezTo>
                    <a:pt x="165192" y="167912"/>
                    <a:pt x="153538" y="179573"/>
                    <a:pt x="139159" y="179577"/>
                  </a:cubicBezTo>
                  <a:cubicBezTo>
                    <a:pt x="139153" y="179577"/>
                    <a:pt x="139147" y="179577"/>
                    <a:pt x="139142" y="179577"/>
                  </a:cubicBezTo>
                  <a:cubicBezTo>
                    <a:pt x="124065" y="179577"/>
                    <a:pt x="112410" y="167922"/>
                    <a:pt x="112410" y="153540"/>
                  </a:cubicBezTo>
                  <a:lnTo>
                    <a:pt x="112418" y="153531"/>
                  </a:lnTo>
                  <a:cubicBezTo>
                    <a:pt x="112418" y="139140"/>
                    <a:pt x="124065" y="127493"/>
                    <a:pt x="139142" y="127493"/>
                  </a:cubicBezTo>
                  <a:close/>
                  <a:moveTo>
                    <a:pt x="11655" y="78824"/>
                  </a:moveTo>
                  <a:cubicBezTo>
                    <a:pt x="17822" y="78824"/>
                    <a:pt x="23310" y="83618"/>
                    <a:pt x="23310" y="89793"/>
                  </a:cubicBezTo>
                  <a:cubicBezTo>
                    <a:pt x="23310" y="95960"/>
                    <a:pt x="17822" y="101448"/>
                    <a:pt x="11655" y="101448"/>
                  </a:cubicBezTo>
                  <a:cubicBezTo>
                    <a:pt x="5481" y="101448"/>
                    <a:pt x="0" y="95960"/>
                    <a:pt x="0" y="89793"/>
                  </a:cubicBezTo>
                  <a:lnTo>
                    <a:pt x="0" y="89784"/>
                  </a:lnTo>
                  <a:cubicBezTo>
                    <a:pt x="0" y="83618"/>
                    <a:pt x="5481" y="78824"/>
                    <a:pt x="11655" y="78824"/>
                  </a:cubicBezTo>
                  <a:close/>
                  <a:moveTo>
                    <a:pt x="75395" y="74708"/>
                  </a:moveTo>
                  <a:cubicBezTo>
                    <a:pt x="83695" y="74775"/>
                    <a:pt x="90409" y="81485"/>
                    <a:pt x="90480" y="89784"/>
                  </a:cubicBezTo>
                  <a:cubicBezTo>
                    <a:pt x="90408" y="98088"/>
                    <a:pt x="83690" y="104799"/>
                    <a:pt x="75387" y="104862"/>
                  </a:cubicBezTo>
                  <a:cubicBezTo>
                    <a:pt x="67090" y="104790"/>
                    <a:pt x="60381" y="98082"/>
                    <a:pt x="60309" y="89784"/>
                  </a:cubicBezTo>
                  <a:lnTo>
                    <a:pt x="60318" y="89784"/>
                  </a:lnTo>
                  <a:cubicBezTo>
                    <a:pt x="60318" y="81560"/>
                    <a:pt x="67178" y="74708"/>
                    <a:pt x="75395" y="74708"/>
                  </a:cubicBezTo>
                  <a:close/>
                  <a:moveTo>
                    <a:pt x="139142" y="71277"/>
                  </a:moveTo>
                  <a:cubicBezTo>
                    <a:pt x="149322" y="71235"/>
                    <a:pt x="157609" y="79455"/>
                    <a:pt x="157649" y="89635"/>
                  </a:cubicBezTo>
                  <a:cubicBezTo>
                    <a:pt x="157649" y="89688"/>
                    <a:pt x="157649" y="89740"/>
                    <a:pt x="157649" y="89793"/>
                  </a:cubicBezTo>
                  <a:cubicBezTo>
                    <a:pt x="157649" y="100067"/>
                    <a:pt x="149425" y="108978"/>
                    <a:pt x="139142" y="108978"/>
                  </a:cubicBezTo>
                  <a:cubicBezTo>
                    <a:pt x="128560" y="108996"/>
                    <a:pt x="119967" y="100432"/>
                    <a:pt x="119949" y="89851"/>
                  </a:cubicBezTo>
                  <a:cubicBezTo>
                    <a:pt x="119949" y="89831"/>
                    <a:pt x="119949" y="89812"/>
                    <a:pt x="119949" y="89793"/>
                  </a:cubicBezTo>
                  <a:cubicBezTo>
                    <a:pt x="119949" y="79510"/>
                    <a:pt x="128173" y="71277"/>
                    <a:pt x="139142" y="71277"/>
                  </a:cubicBezTo>
                  <a:close/>
                  <a:moveTo>
                    <a:pt x="202203" y="67854"/>
                  </a:moveTo>
                  <a:cubicBezTo>
                    <a:pt x="214536" y="67854"/>
                    <a:pt x="224818" y="77451"/>
                    <a:pt x="224818" y="89793"/>
                  </a:cubicBezTo>
                  <a:cubicBezTo>
                    <a:pt x="224818" y="102125"/>
                    <a:pt x="214536" y="112408"/>
                    <a:pt x="202203" y="112408"/>
                  </a:cubicBezTo>
                  <a:cubicBezTo>
                    <a:pt x="189862" y="112408"/>
                    <a:pt x="179579" y="102125"/>
                    <a:pt x="179579" y="89793"/>
                  </a:cubicBezTo>
                  <a:cubicBezTo>
                    <a:pt x="179579" y="77451"/>
                    <a:pt x="189862" y="67854"/>
                    <a:pt x="202203" y="67854"/>
                  </a:cubicBezTo>
                  <a:close/>
                  <a:moveTo>
                    <a:pt x="265925" y="63747"/>
                  </a:moveTo>
                  <a:cubicBezTo>
                    <a:pt x="265931" y="63747"/>
                    <a:pt x="265937" y="63747"/>
                    <a:pt x="265942" y="63747"/>
                  </a:cubicBezTo>
                  <a:cubicBezTo>
                    <a:pt x="280322" y="63742"/>
                    <a:pt x="291983" y="75396"/>
                    <a:pt x="291988" y="89776"/>
                  </a:cubicBezTo>
                  <a:cubicBezTo>
                    <a:pt x="291988" y="89779"/>
                    <a:pt x="291988" y="89781"/>
                    <a:pt x="291988" y="89784"/>
                  </a:cubicBezTo>
                  <a:cubicBezTo>
                    <a:pt x="291997" y="104165"/>
                    <a:pt x="280347" y="115830"/>
                    <a:pt x="265967" y="115838"/>
                  </a:cubicBezTo>
                  <a:cubicBezTo>
                    <a:pt x="265961" y="115838"/>
                    <a:pt x="265956" y="115838"/>
                    <a:pt x="265950" y="115838"/>
                  </a:cubicBezTo>
                  <a:cubicBezTo>
                    <a:pt x="251570" y="115848"/>
                    <a:pt x="239905" y="104198"/>
                    <a:pt x="239896" y="89817"/>
                  </a:cubicBezTo>
                  <a:cubicBezTo>
                    <a:pt x="239896" y="89809"/>
                    <a:pt x="239896" y="89800"/>
                    <a:pt x="239896" y="89793"/>
                  </a:cubicBezTo>
                  <a:cubicBezTo>
                    <a:pt x="239892" y="75412"/>
                    <a:pt x="251545" y="63751"/>
                    <a:pt x="265925" y="63747"/>
                  </a:cubicBezTo>
                  <a:close/>
                  <a:moveTo>
                    <a:pt x="393436" y="15076"/>
                  </a:moveTo>
                  <a:cubicBezTo>
                    <a:pt x="399602" y="15076"/>
                    <a:pt x="404405" y="19871"/>
                    <a:pt x="404405" y="26732"/>
                  </a:cubicBezTo>
                  <a:cubicBezTo>
                    <a:pt x="404483" y="32711"/>
                    <a:pt x="399699" y="37622"/>
                    <a:pt x="393719" y="37700"/>
                  </a:cubicBezTo>
                  <a:cubicBezTo>
                    <a:pt x="393625" y="37702"/>
                    <a:pt x="393530" y="37702"/>
                    <a:pt x="393436" y="37700"/>
                  </a:cubicBezTo>
                  <a:cubicBezTo>
                    <a:pt x="386576" y="37700"/>
                    <a:pt x="381781" y="32906"/>
                    <a:pt x="381781" y="26732"/>
                  </a:cubicBezTo>
                  <a:lnTo>
                    <a:pt x="381781" y="26723"/>
                  </a:lnTo>
                  <a:cubicBezTo>
                    <a:pt x="381781" y="19879"/>
                    <a:pt x="386576" y="15076"/>
                    <a:pt x="393436" y="15076"/>
                  </a:cubicBezTo>
                  <a:close/>
                  <a:moveTo>
                    <a:pt x="329689" y="11654"/>
                  </a:moveTo>
                  <a:cubicBezTo>
                    <a:pt x="337913" y="11654"/>
                    <a:pt x="344767" y="17821"/>
                    <a:pt x="344767" y="26732"/>
                  </a:cubicBezTo>
                  <a:cubicBezTo>
                    <a:pt x="344767" y="34956"/>
                    <a:pt x="337913" y="41123"/>
                    <a:pt x="329689" y="41123"/>
                  </a:cubicBezTo>
                  <a:cubicBezTo>
                    <a:pt x="321465" y="41123"/>
                    <a:pt x="314612" y="34956"/>
                    <a:pt x="314612" y="26045"/>
                  </a:cubicBezTo>
                  <a:lnTo>
                    <a:pt x="314604" y="26045"/>
                  </a:lnTo>
                  <a:cubicBezTo>
                    <a:pt x="314604" y="17821"/>
                    <a:pt x="321465" y="11654"/>
                    <a:pt x="329689" y="11654"/>
                  </a:cubicBezTo>
                  <a:close/>
                  <a:moveTo>
                    <a:pt x="265801" y="7538"/>
                  </a:moveTo>
                  <a:cubicBezTo>
                    <a:pt x="265848" y="7538"/>
                    <a:pt x="265895" y="7538"/>
                    <a:pt x="265942" y="7538"/>
                  </a:cubicBezTo>
                  <a:cubicBezTo>
                    <a:pt x="276122" y="7492"/>
                    <a:pt x="284412" y="15708"/>
                    <a:pt x="284458" y="25888"/>
                  </a:cubicBezTo>
                  <a:cubicBezTo>
                    <a:pt x="284458" y="25940"/>
                    <a:pt x="284458" y="25993"/>
                    <a:pt x="284458" y="26045"/>
                  </a:cubicBezTo>
                  <a:cubicBezTo>
                    <a:pt x="284458" y="37015"/>
                    <a:pt x="276225" y="45239"/>
                    <a:pt x="265942" y="45239"/>
                  </a:cubicBezTo>
                  <a:cubicBezTo>
                    <a:pt x="255668" y="45239"/>
                    <a:pt x="247443" y="37015"/>
                    <a:pt x="247443" y="26045"/>
                  </a:cubicBezTo>
                  <a:cubicBezTo>
                    <a:pt x="247402" y="15865"/>
                    <a:pt x="255621" y="7579"/>
                    <a:pt x="265801" y="7538"/>
                  </a:cubicBezTo>
                  <a:close/>
                  <a:moveTo>
                    <a:pt x="202203" y="4108"/>
                  </a:moveTo>
                  <a:cubicBezTo>
                    <a:pt x="214536" y="4108"/>
                    <a:pt x="224818" y="13704"/>
                    <a:pt x="224818" y="26732"/>
                  </a:cubicBezTo>
                  <a:cubicBezTo>
                    <a:pt x="224818" y="39064"/>
                    <a:pt x="214536" y="48661"/>
                    <a:pt x="202203" y="48661"/>
                  </a:cubicBezTo>
                  <a:cubicBezTo>
                    <a:pt x="190243" y="48817"/>
                    <a:pt x="180422" y="39248"/>
                    <a:pt x="180266" y="27289"/>
                  </a:cubicBezTo>
                  <a:cubicBezTo>
                    <a:pt x="180263" y="27103"/>
                    <a:pt x="180263" y="26918"/>
                    <a:pt x="180265" y="26732"/>
                  </a:cubicBezTo>
                  <a:lnTo>
                    <a:pt x="180265" y="26723"/>
                  </a:lnTo>
                  <a:cubicBezTo>
                    <a:pt x="180265" y="13704"/>
                    <a:pt x="189862" y="4108"/>
                    <a:pt x="202203" y="4108"/>
                  </a:cubicBezTo>
                  <a:close/>
                  <a:moveTo>
                    <a:pt x="139142" y="0"/>
                  </a:moveTo>
                  <a:cubicBezTo>
                    <a:pt x="153522" y="-6"/>
                    <a:pt x="165184" y="11648"/>
                    <a:pt x="165188" y="26029"/>
                  </a:cubicBezTo>
                  <a:cubicBezTo>
                    <a:pt x="165188" y="26032"/>
                    <a:pt x="165188" y="26034"/>
                    <a:pt x="165188" y="26038"/>
                  </a:cubicBezTo>
                  <a:cubicBezTo>
                    <a:pt x="165188" y="41123"/>
                    <a:pt x="153533" y="52778"/>
                    <a:pt x="139142" y="52778"/>
                  </a:cubicBezTo>
                  <a:cubicBezTo>
                    <a:pt x="124065" y="52778"/>
                    <a:pt x="112410" y="41123"/>
                    <a:pt x="112410" y="26045"/>
                  </a:cubicBezTo>
                  <a:lnTo>
                    <a:pt x="112418" y="26045"/>
                  </a:lnTo>
                  <a:cubicBezTo>
                    <a:pt x="112418" y="11654"/>
                    <a:pt x="124065" y="0"/>
                    <a:pt x="139142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noProof="0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70B35546-C85E-4F99-8776-CF8CB3B804DD}"/>
                </a:ext>
              </a:extLst>
            </p:cNvPr>
            <p:cNvSpPr/>
            <p:nvPr/>
          </p:nvSpPr>
          <p:spPr>
            <a:xfrm>
              <a:off x="7632806" y="305604"/>
              <a:ext cx="1115907" cy="247979"/>
            </a:xfrm>
            <a:custGeom>
              <a:avLst/>
              <a:gdLst>
                <a:gd name="connsiteX0" fmla="*/ 568709 w 1285875"/>
                <a:gd name="connsiteY0" fmla="*/ 184861 h 285750"/>
                <a:gd name="connsiteX1" fmla="*/ 653224 w 1285875"/>
                <a:gd name="connsiteY1" fmla="*/ 285169 h 285750"/>
                <a:gd name="connsiteX2" fmla="*/ 737730 w 1285875"/>
                <a:gd name="connsiteY2" fmla="*/ 184871 h 285750"/>
                <a:gd name="connsiteX3" fmla="*/ 653224 w 1285875"/>
                <a:gd name="connsiteY3" fmla="*/ 85344 h 285750"/>
                <a:gd name="connsiteX4" fmla="*/ 568709 w 1285875"/>
                <a:gd name="connsiteY4" fmla="*/ 184861 h 285750"/>
                <a:gd name="connsiteX5" fmla="*/ 616896 w 1285875"/>
                <a:gd name="connsiteY5" fmla="*/ 184861 h 285750"/>
                <a:gd name="connsiteX6" fmla="*/ 653224 w 1285875"/>
                <a:gd name="connsiteY6" fmla="*/ 118520 h 285750"/>
                <a:gd name="connsiteX7" fmla="*/ 690343 w 1285875"/>
                <a:gd name="connsiteY7" fmla="*/ 184861 h 285750"/>
                <a:gd name="connsiteX8" fmla="*/ 653224 w 1285875"/>
                <a:gd name="connsiteY8" fmla="*/ 251993 h 285750"/>
                <a:gd name="connsiteX9" fmla="*/ 616896 w 1285875"/>
                <a:gd name="connsiteY9" fmla="*/ 184861 h 285750"/>
                <a:gd name="connsiteX10" fmla="*/ 894112 w 1285875"/>
                <a:gd name="connsiteY10" fmla="*/ 52959 h 285750"/>
                <a:gd name="connsiteX11" fmla="*/ 941508 w 1285875"/>
                <a:gd name="connsiteY11" fmla="*/ 52959 h 285750"/>
                <a:gd name="connsiteX12" fmla="*/ 941508 w 1285875"/>
                <a:gd name="connsiteY12" fmla="*/ 7144 h 285750"/>
                <a:gd name="connsiteX13" fmla="*/ 894121 w 1285875"/>
                <a:gd name="connsiteY13" fmla="*/ 7144 h 285750"/>
                <a:gd name="connsiteX14" fmla="*/ 894121 w 1285875"/>
                <a:gd name="connsiteY14" fmla="*/ 52959 h 285750"/>
                <a:gd name="connsiteX15" fmla="*/ 894112 w 1285875"/>
                <a:gd name="connsiteY15" fmla="*/ 279644 h 285750"/>
                <a:gd name="connsiteX16" fmla="*/ 940718 w 1285875"/>
                <a:gd name="connsiteY16" fmla="*/ 279644 h 285750"/>
                <a:gd name="connsiteX17" fmla="*/ 940718 w 1285875"/>
                <a:gd name="connsiteY17" fmla="*/ 88506 h 285750"/>
                <a:gd name="connsiteX18" fmla="*/ 894121 w 1285875"/>
                <a:gd name="connsiteY18" fmla="*/ 88506 h 285750"/>
                <a:gd name="connsiteX19" fmla="*/ 894121 w 1285875"/>
                <a:gd name="connsiteY19" fmla="*/ 279644 h 285750"/>
                <a:gd name="connsiteX20" fmla="*/ 264633 w 1285875"/>
                <a:gd name="connsiteY20" fmla="*/ 156429 h 285750"/>
                <a:gd name="connsiteX21" fmla="*/ 228295 w 1285875"/>
                <a:gd name="connsiteY21" fmla="*/ 120101 h 285750"/>
                <a:gd name="connsiteX22" fmla="*/ 175374 w 1285875"/>
                <a:gd name="connsiteY22" fmla="*/ 138265 h 285750"/>
                <a:gd name="connsiteX23" fmla="*/ 175374 w 1285875"/>
                <a:gd name="connsiteY23" fmla="*/ 100355 h 285750"/>
                <a:gd name="connsiteX24" fmla="*/ 233829 w 1285875"/>
                <a:gd name="connsiteY24" fmla="*/ 86925 h 285750"/>
                <a:gd name="connsiteX25" fmla="*/ 308067 w 1285875"/>
                <a:gd name="connsiteY25" fmla="*/ 164325 h 285750"/>
                <a:gd name="connsiteX26" fmla="*/ 308067 w 1285875"/>
                <a:gd name="connsiteY26" fmla="*/ 263843 h 285750"/>
                <a:gd name="connsiteX27" fmla="*/ 273320 w 1285875"/>
                <a:gd name="connsiteY27" fmla="*/ 280435 h 285750"/>
                <a:gd name="connsiteX28" fmla="*/ 180908 w 1285875"/>
                <a:gd name="connsiteY28" fmla="*/ 272529 h 285750"/>
                <a:gd name="connsiteX29" fmla="*/ 155629 w 1285875"/>
                <a:gd name="connsiteY29" fmla="*/ 228305 h 285750"/>
                <a:gd name="connsiteX30" fmla="*/ 255937 w 1285875"/>
                <a:gd name="connsiteY30" fmla="*/ 161954 h 285750"/>
                <a:gd name="connsiteX31" fmla="*/ 265424 w 1285875"/>
                <a:gd name="connsiteY31" fmla="*/ 161954 h 285750"/>
                <a:gd name="connsiteX32" fmla="*/ 264633 w 1285875"/>
                <a:gd name="connsiteY32" fmla="*/ 156429 h 285750"/>
                <a:gd name="connsiteX33" fmla="*/ 264633 w 1285875"/>
                <a:gd name="connsiteY33" fmla="*/ 214865 h 285750"/>
                <a:gd name="connsiteX34" fmla="*/ 227505 w 1285875"/>
                <a:gd name="connsiteY34" fmla="*/ 254365 h 285750"/>
                <a:gd name="connsiteX35" fmla="*/ 198282 w 1285875"/>
                <a:gd name="connsiteY35" fmla="*/ 222771 h 285750"/>
                <a:gd name="connsiteX36" fmla="*/ 260680 w 1285875"/>
                <a:gd name="connsiteY36" fmla="*/ 191186 h 285750"/>
                <a:gd name="connsiteX37" fmla="*/ 264633 w 1285875"/>
                <a:gd name="connsiteY37" fmla="*/ 191186 h 285750"/>
                <a:gd name="connsiteX38" fmla="*/ 264633 w 1285875"/>
                <a:gd name="connsiteY38" fmla="*/ 214865 h 285750"/>
                <a:gd name="connsiteX39" fmla="*/ 769334 w 1285875"/>
                <a:gd name="connsiteY39" fmla="*/ 279644 h 285750"/>
                <a:gd name="connsiteX40" fmla="*/ 815140 w 1285875"/>
                <a:gd name="connsiteY40" fmla="*/ 279644 h 285750"/>
                <a:gd name="connsiteX41" fmla="*/ 815140 w 1285875"/>
                <a:gd name="connsiteY41" fmla="*/ 174593 h 285750"/>
                <a:gd name="connsiteX42" fmla="*/ 855421 w 1285875"/>
                <a:gd name="connsiteY42" fmla="*/ 127997 h 285750"/>
                <a:gd name="connsiteX43" fmla="*/ 868051 w 1285875"/>
                <a:gd name="connsiteY43" fmla="*/ 129578 h 285750"/>
                <a:gd name="connsiteX44" fmla="*/ 868051 w 1285875"/>
                <a:gd name="connsiteY44" fmla="*/ 86925 h 285750"/>
                <a:gd name="connsiteX45" fmla="*/ 860155 w 1285875"/>
                <a:gd name="connsiteY45" fmla="*/ 85344 h 285750"/>
                <a:gd name="connsiteX46" fmla="*/ 811978 w 1285875"/>
                <a:gd name="connsiteY46" fmla="*/ 123253 h 285750"/>
                <a:gd name="connsiteX47" fmla="*/ 811187 w 1285875"/>
                <a:gd name="connsiteY47" fmla="*/ 123253 h 285750"/>
                <a:gd name="connsiteX48" fmla="*/ 809606 w 1285875"/>
                <a:gd name="connsiteY48" fmla="*/ 88506 h 285750"/>
                <a:gd name="connsiteX49" fmla="*/ 767744 w 1285875"/>
                <a:gd name="connsiteY49" fmla="*/ 88506 h 285750"/>
                <a:gd name="connsiteX50" fmla="*/ 769325 w 1285875"/>
                <a:gd name="connsiteY50" fmla="*/ 120101 h 285750"/>
                <a:gd name="connsiteX51" fmla="*/ 769325 w 1285875"/>
                <a:gd name="connsiteY51" fmla="*/ 279644 h 285750"/>
                <a:gd name="connsiteX52" fmla="*/ 9515 w 1285875"/>
                <a:gd name="connsiteY52" fmla="*/ 276482 h 285750"/>
                <a:gd name="connsiteX53" fmla="*/ 66380 w 1285875"/>
                <a:gd name="connsiteY53" fmla="*/ 285169 h 285750"/>
                <a:gd name="connsiteX54" fmla="*/ 137465 w 1285875"/>
                <a:gd name="connsiteY54" fmla="*/ 229095 h 285750"/>
                <a:gd name="connsiteX55" fmla="*/ 98765 w 1285875"/>
                <a:gd name="connsiteY55" fmla="*/ 179337 h 285750"/>
                <a:gd name="connsiteX56" fmla="*/ 75857 w 1285875"/>
                <a:gd name="connsiteY56" fmla="*/ 165116 h 285750"/>
                <a:gd name="connsiteX57" fmla="*/ 55321 w 1285875"/>
                <a:gd name="connsiteY57" fmla="*/ 140637 h 285750"/>
                <a:gd name="connsiteX58" fmla="*/ 80601 w 1285875"/>
                <a:gd name="connsiteY58" fmla="*/ 124835 h 285750"/>
                <a:gd name="connsiteX59" fmla="*/ 124835 w 1285875"/>
                <a:gd name="connsiteY59" fmla="*/ 135893 h 285750"/>
                <a:gd name="connsiteX60" fmla="*/ 124835 w 1285875"/>
                <a:gd name="connsiteY60" fmla="*/ 96403 h 285750"/>
                <a:gd name="connsiteX61" fmla="*/ 73495 w 1285875"/>
                <a:gd name="connsiteY61" fmla="*/ 86925 h 285750"/>
                <a:gd name="connsiteX62" fmla="*/ 7144 w 1285875"/>
                <a:gd name="connsiteY62" fmla="*/ 141418 h 285750"/>
                <a:gd name="connsiteX63" fmla="*/ 47434 w 1285875"/>
                <a:gd name="connsiteY63" fmla="*/ 197501 h 285750"/>
                <a:gd name="connsiteX64" fmla="*/ 70333 w 1285875"/>
                <a:gd name="connsiteY64" fmla="*/ 209350 h 285750"/>
                <a:gd name="connsiteX65" fmla="*/ 89287 w 1285875"/>
                <a:gd name="connsiteY65" fmla="*/ 231467 h 285750"/>
                <a:gd name="connsiteX66" fmla="*/ 60855 w 1285875"/>
                <a:gd name="connsiteY66" fmla="*/ 248041 h 285750"/>
                <a:gd name="connsiteX67" fmla="*/ 9515 w 1285875"/>
                <a:gd name="connsiteY67" fmla="*/ 235410 h 285750"/>
                <a:gd name="connsiteX68" fmla="*/ 9515 w 1285875"/>
                <a:gd name="connsiteY68" fmla="*/ 276482 h 285750"/>
                <a:gd name="connsiteX69" fmla="*/ 344405 w 1285875"/>
                <a:gd name="connsiteY69" fmla="*/ 279644 h 285750"/>
                <a:gd name="connsiteX70" fmla="*/ 390220 w 1285875"/>
                <a:gd name="connsiteY70" fmla="*/ 279644 h 285750"/>
                <a:gd name="connsiteX71" fmla="*/ 390220 w 1285875"/>
                <a:gd name="connsiteY71" fmla="*/ 174593 h 285750"/>
                <a:gd name="connsiteX72" fmla="*/ 430492 w 1285875"/>
                <a:gd name="connsiteY72" fmla="*/ 127997 h 285750"/>
                <a:gd name="connsiteX73" fmla="*/ 443132 w 1285875"/>
                <a:gd name="connsiteY73" fmla="*/ 129578 h 285750"/>
                <a:gd name="connsiteX74" fmla="*/ 443132 w 1285875"/>
                <a:gd name="connsiteY74" fmla="*/ 86925 h 285750"/>
                <a:gd name="connsiteX75" fmla="*/ 435226 w 1285875"/>
                <a:gd name="connsiteY75" fmla="*/ 85344 h 285750"/>
                <a:gd name="connsiteX76" fmla="*/ 387048 w 1285875"/>
                <a:gd name="connsiteY76" fmla="*/ 123253 h 285750"/>
                <a:gd name="connsiteX77" fmla="*/ 386258 w 1285875"/>
                <a:gd name="connsiteY77" fmla="*/ 123253 h 285750"/>
                <a:gd name="connsiteX78" fmla="*/ 384686 w 1285875"/>
                <a:gd name="connsiteY78" fmla="*/ 88506 h 285750"/>
                <a:gd name="connsiteX79" fmla="*/ 342824 w 1285875"/>
                <a:gd name="connsiteY79" fmla="*/ 88506 h 285750"/>
                <a:gd name="connsiteX80" fmla="*/ 344405 w 1285875"/>
                <a:gd name="connsiteY80" fmla="*/ 120101 h 285750"/>
                <a:gd name="connsiteX81" fmla="*/ 344405 w 1285875"/>
                <a:gd name="connsiteY81" fmla="*/ 279644 h 285750"/>
                <a:gd name="connsiteX82" fmla="*/ 467611 w 1285875"/>
                <a:gd name="connsiteY82" fmla="*/ 229095 h 285750"/>
                <a:gd name="connsiteX83" fmla="*/ 520532 w 1285875"/>
                <a:gd name="connsiteY83" fmla="*/ 285169 h 285750"/>
                <a:gd name="connsiteX84" fmla="*/ 551336 w 1285875"/>
                <a:gd name="connsiteY84" fmla="*/ 278854 h 285750"/>
                <a:gd name="connsiteX85" fmla="*/ 551336 w 1285875"/>
                <a:gd name="connsiteY85" fmla="*/ 245678 h 285750"/>
                <a:gd name="connsiteX86" fmla="*/ 533962 w 1285875"/>
                <a:gd name="connsiteY86" fmla="*/ 250422 h 285750"/>
                <a:gd name="connsiteX87" fmla="*/ 513426 w 1285875"/>
                <a:gd name="connsiteY87" fmla="*/ 223561 h 285750"/>
                <a:gd name="connsiteX88" fmla="*/ 513426 w 1285875"/>
                <a:gd name="connsiteY88" fmla="*/ 124054 h 285750"/>
                <a:gd name="connsiteX89" fmla="*/ 551336 w 1285875"/>
                <a:gd name="connsiteY89" fmla="*/ 124054 h 285750"/>
                <a:gd name="connsiteX90" fmla="*/ 551336 w 1285875"/>
                <a:gd name="connsiteY90" fmla="*/ 88506 h 285750"/>
                <a:gd name="connsiteX91" fmla="*/ 513426 w 1285875"/>
                <a:gd name="connsiteY91" fmla="*/ 88506 h 285750"/>
                <a:gd name="connsiteX92" fmla="*/ 513426 w 1285875"/>
                <a:gd name="connsiteY92" fmla="*/ 35585 h 285750"/>
                <a:gd name="connsiteX93" fmla="*/ 467611 w 1285875"/>
                <a:gd name="connsiteY93" fmla="*/ 49016 h 285750"/>
                <a:gd name="connsiteX94" fmla="*/ 467611 w 1285875"/>
                <a:gd name="connsiteY94" fmla="*/ 229095 h 285750"/>
                <a:gd name="connsiteX95" fmla="*/ 1055246 w 1285875"/>
                <a:gd name="connsiteY95" fmla="*/ 251993 h 285750"/>
                <a:gd name="connsiteX96" fmla="*/ 1082888 w 1285875"/>
                <a:gd name="connsiteY96" fmla="*/ 216456 h 285750"/>
                <a:gd name="connsiteX97" fmla="*/ 1082888 w 1285875"/>
                <a:gd name="connsiteY97" fmla="*/ 88506 h 285750"/>
                <a:gd name="connsiteX98" fmla="*/ 1128703 w 1285875"/>
                <a:gd name="connsiteY98" fmla="*/ 88506 h 285750"/>
                <a:gd name="connsiteX99" fmla="*/ 1128703 w 1285875"/>
                <a:gd name="connsiteY99" fmla="*/ 216446 h 285750"/>
                <a:gd name="connsiteX100" fmla="*/ 1055246 w 1285875"/>
                <a:gd name="connsiteY100" fmla="*/ 285159 h 285750"/>
                <a:gd name="connsiteX101" fmla="*/ 1052084 w 1285875"/>
                <a:gd name="connsiteY101" fmla="*/ 285159 h 285750"/>
                <a:gd name="connsiteX102" fmla="*/ 977846 w 1285875"/>
                <a:gd name="connsiteY102" fmla="*/ 216446 h 285750"/>
                <a:gd name="connsiteX103" fmla="*/ 977846 w 1285875"/>
                <a:gd name="connsiteY103" fmla="*/ 88506 h 285750"/>
                <a:gd name="connsiteX104" fmla="*/ 1024442 w 1285875"/>
                <a:gd name="connsiteY104" fmla="*/ 88506 h 285750"/>
                <a:gd name="connsiteX105" fmla="*/ 1024442 w 1285875"/>
                <a:gd name="connsiteY105" fmla="*/ 216446 h 285750"/>
                <a:gd name="connsiteX106" fmla="*/ 1052084 w 1285875"/>
                <a:gd name="connsiteY106" fmla="*/ 251984 h 285750"/>
                <a:gd name="connsiteX107" fmla="*/ 1055246 w 1285875"/>
                <a:gd name="connsiteY107" fmla="*/ 251984 h 285750"/>
                <a:gd name="connsiteX108" fmla="*/ 1158716 w 1285875"/>
                <a:gd name="connsiteY108" fmla="*/ 276482 h 285750"/>
                <a:gd name="connsiteX109" fmla="*/ 1215581 w 1285875"/>
                <a:gd name="connsiteY109" fmla="*/ 285169 h 285750"/>
                <a:gd name="connsiteX110" fmla="*/ 1287456 w 1285875"/>
                <a:gd name="connsiteY110" fmla="*/ 229095 h 285750"/>
                <a:gd name="connsiteX111" fmla="*/ 1247966 w 1285875"/>
                <a:gd name="connsiteY111" fmla="*/ 179337 h 285750"/>
                <a:gd name="connsiteX112" fmla="*/ 1225058 w 1285875"/>
                <a:gd name="connsiteY112" fmla="*/ 165116 h 285750"/>
                <a:gd name="connsiteX113" fmla="*/ 1204522 w 1285875"/>
                <a:gd name="connsiteY113" fmla="*/ 140637 h 285750"/>
                <a:gd name="connsiteX114" fmla="*/ 1229792 w 1285875"/>
                <a:gd name="connsiteY114" fmla="*/ 124835 h 285750"/>
                <a:gd name="connsiteX115" fmla="*/ 1274026 w 1285875"/>
                <a:gd name="connsiteY115" fmla="*/ 135893 h 285750"/>
                <a:gd name="connsiteX116" fmla="*/ 1274026 w 1285875"/>
                <a:gd name="connsiteY116" fmla="*/ 96403 h 285750"/>
                <a:gd name="connsiteX117" fmla="*/ 1222686 w 1285875"/>
                <a:gd name="connsiteY117" fmla="*/ 86925 h 285750"/>
                <a:gd name="connsiteX118" fmla="*/ 1156345 w 1285875"/>
                <a:gd name="connsiteY118" fmla="*/ 141418 h 285750"/>
                <a:gd name="connsiteX119" fmla="*/ 1196626 w 1285875"/>
                <a:gd name="connsiteY119" fmla="*/ 197501 h 285750"/>
                <a:gd name="connsiteX120" fmla="*/ 1219524 w 1285875"/>
                <a:gd name="connsiteY120" fmla="*/ 209350 h 285750"/>
                <a:gd name="connsiteX121" fmla="*/ 1238479 w 1285875"/>
                <a:gd name="connsiteY121" fmla="*/ 231467 h 285750"/>
                <a:gd name="connsiteX122" fmla="*/ 1210837 w 1285875"/>
                <a:gd name="connsiteY122" fmla="*/ 248041 h 285750"/>
                <a:gd name="connsiteX123" fmla="*/ 1158716 w 1285875"/>
                <a:gd name="connsiteY123" fmla="*/ 235410 h 285750"/>
                <a:gd name="connsiteX124" fmla="*/ 1158716 w 1285875"/>
                <a:gd name="connsiteY124" fmla="*/ 2764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285875" h="285750">
                  <a:moveTo>
                    <a:pt x="568709" y="184861"/>
                  </a:moveTo>
                  <a:cubicBezTo>
                    <a:pt x="568709" y="266214"/>
                    <a:pt x="614525" y="285169"/>
                    <a:pt x="653224" y="285169"/>
                  </a:cubicBezTo>
                  <a:cubicBezTo>
                    <a:pt x="692715" y="285169"/>
                    <a:pt x="737730" y="266214"/>
                    <a:pt x="737730" y="184871"/>
                  </a:cubicBezTo>
                  <a:cubicBezTo>
                    <a:pt x="737730" y="105880"/>
                    <a:pt x="692715" y="85344"/>
                    <a:pt x="653224" y="85344"/>
                  </a:cubicBezTo>
                  <a:cubicBezTo>
                    <a:pt x="614525" y="85344"/>
                    <a:pt x="568709" y="105880"/>
                    <a:pt x="568709" y="184861"/>
                  </a:cubicBezTo>
                  <a:close/>
                  <a:moveTo>
                    <a:pt x="616896" y="184861"/>
                  </a:moveTo>
                  <a:cubicBezTo>
                    <a:pt x="616896" y="152476"/>
                    <a:pt x="624002" y="118520"/>
                    <a:pt x="653224" y="118520"/>
                  </a:cubicBezTo>
                  <a:cubicBezTo>
                    <a:pt x="683228" y="118520"/>
                    <a:pt x="690343" y="152476"/>
                    <a:pt x="690343" y="184861"/>
                  </a:cubicBezTo>
                  <a:cubicBezTo>
                    <a:pt x="690343" y="217246"/>
                    <a:pt x="683238" y="251993"/>
                    <a:pt x="653224" y="251993"/>
                  </a:cubicBezTo>
                  <a:cubicBezTo>
                    <a:pt x="624002" y="251993"/>
                    <a:pt x="616896" y="217246"/>
                    <a:pt x="616896" y="184861"/>
                  </a:cubicBezTo>
                  <a:close/>
                  <a:moveTo>
                    <a:pt x="894112" y="52959"/>
                  </a:moveTo>
                  <a:lnTo>
                    <a:pt x="941508" y="52959"/>
                  </a:lnTo>
                  <a:lnTo>
                    <a:pt x="941508" y="7144"/>
                  </a:lnTo>
                  <a:lnTo>
                    <a:pt x="894121" y="7144"/>
                  </a:lnTo>
                  <a:lnTo>
                    <a:pt x="894121" y="52959"/>
                  </a:lnTo>
                  <a:close/>
                  <a:moveTo>
                    <a:pt x="894112" y="279644"/>
                  </a:moveTo>
                  <a:lnTo>
                    <a:pt x="940718" y="279644"/>
                  </a:lnTo>
                  <a:lnTo>
                    <a:pt x="940718" y="88506"/>
                  </a:lnTo>
                  <a:lnTo>
                    <a:pt x="894121" y="88506"/>
                  </a:lnTo>
                  <a:lnTo>
                    <a:pt x="894121" y="279644"/>
                  </a:lnTo>
                  <a:close/>
                  <a:moveTo>
                    <a:pt x="264633" y="156429"/>
                  </a:moveTo>
                  <a:cubicBezTo>
                    <a:pt x="264633" y="137474"/>
                    <a:pt x="255156" y="120101"/>
                    <a:pt x="228295" y="120101"/>
                  </a:cubicBezTo>
                  <a:cubicBezTo>
                    <a:pt x="204606" y="120101"/>
                    <a:pt x="184071" y="131150"/>
                    <a:pt x="175374" y="138265"/>
                  </a:cubicBezTo>
                  <a:lnTo>
                    <a:pt x="175374" y="100355"/>
                  </a:lnTo>
                  <a:cubicBezTo>
                    <a:pt x="188805" y="94031"/>
                    <a:pt x="204606" y="86925"/>
                    <a:pt x="233829" y="86925"/>
                  </a:cubicBezTo>
                  <a:cubicBezTo>
                    <a:pt x="294646" y="86925"/>
                    <a:pt x="308067" y="116148"/>
                    <a:pt x="308067" y="164325"/>
                  </a:cubicBezTo>
                  <a:lnTo>
                    <a:pt x="308067" y="263843"/>
                  </a:lnTo>
                  <a:cubicBezTo>
                    <a:pt x="305695" y="266224"/>
                    <a:pt x="297799" y="274110"/>
                    <a:pt x="273320" y="280435"/>
                  </a:cubicBezTo>
                  <a:cubicBezTo>
                    <a:pt x="270158" y="281226"/>
                    <a:pt x="209340" y="294646"/>
                    <a:pt x="180908" y="272529"/>
                  </a:cubicBezTo>
                  <a:cubicBezTo>
                    <a:pt x="167478" y="264633"/>
                    <a:pt x="155629" y="244888"/>
                    <a:pt x="155629" y="228305"/>
                  </a:cubicBezTo>
                  <a:cubicBezTo>
                    <a:pt x="156420" y="174593"/>
                    <a:pt x="197491" y="161954"/>
                    <a:pt x="255937" y="161954"/>
                  </a:cubicBezTo>
                  <a:lnTo>
                    <a:pt x="265424" y="161954"/>
                  </a:lnTo>
                  <a:lnTo>
                    <a:pt x="264633" y="156429"/>
                  </a:lnTo>
                  <a:close/>
                  <a:moveTo>
                    <a:pt x="264633" y="214865"/>
                  </a:moveTo>
                  <a:cubicBezTo>
                    <a:pt x="264633" y="249631"/>
                    <a:pt x="254365" y="254365"/>
                    <a:pt x="227505" y="254365"/>
                  </a:cubicBezTo>
                  <a:cubicBezTo>
                    <a:pt x="209340" y="254365"/>
                    <a:pt x="198282" y="240935"/>
                    <a:pt x="198282" y="222771"/>
                  </a:cubicBezTo>
                  <a:cubicBezTo>
                    <a:pt x="198282" y="194339"/>
                    <a:pt x="221190" y="191186"/>
                    <a:pt x="260680" y="191186"/>
                  </a:cubicBezTo>
                  <a:lnTo>
                    <a:pt x="264633" y="191186"/>
                  </a:lnTo>
                  <a:lnTo>
                    <a:pt x="264633" y="214865"/>
                  </a:lnTo>
                  <a:close/>
                  <a:moveTo>
                    <a:pt x="769334" y="279644"/>
                  </a:moveTo>
                  <a:lnTo>
                    <a:pt x="815140" y="279644"/>
                  </a:lnTo>
                  <a:lnTo>
                    <a:pt x="815140" y="174593"/>
                  </a:lnTo>
                  <a:cubicBezTo>
                    <a:pt x="815140" y="139055"/>
                    <a:pt x="836466" y="127997"/>
                    <a:pt x="855421" y="127997"/>
                  </a:cubicBezTo>
                  <a:cubicBezTo>
                    <a:pt x="860155" y="127997"/>
                    <a:pt x="864108" y="128788"/>
                    <a:pt x="868051" y="129578"/>
                  </a:cubicBezTo>
                  <a:lnTo>
                    <a:pt x="868051" y="86925"/>
                  </a:lnTo>
                  <a:cubicBezTo>
                    <a:pt x="865689" y="86135"/>
                    <a:pt x="863317" y="85344"/>
                    <a:pt x="860155" y="85344"/>
                  </a:cubicBezTo>
                  <a:cubicBezTo>
                    <a:pt x="831723" y="85344"/>
                    <a:pt x="817512" y="108252"/>
                    <a:pt x="811978" y="123253"/>
                  </a:cubicBezTo>
                  <a:lnTo>
                    <a:pt x="811187" y="123253"/>
                  </a:lnTo>
                  <a:cubicBezTo>
                    <a:pt x="811187" y="112205"/>
                    <a:pt x="809606" y="100355"/>
                    <a:pt x="809606" y="88506"/>
                  </a:cubicBezTo>
                  <a:lnTo>
                    <a:pt x="767744" y="88506"/>
                  </a:lnTo>
                  <a:cubicBezTo>
                    <a:pt x="769325" y="97193"/>
                    <a:pt x="769325" y="108252"/>
                    <a:pt x="769325" y="120101"/>
                  </a:cubicBezTo>
                  <a:lnTo>
                    <a:pt x="769325" y="279644"/>
                  </a:lnTo>
                  <a:moveTo>
                    <a:pt x="9515" y="276482"/>
                  </a:moveTo>
                  <a:cubicBezTo>
                    <a:pt x="18993" y="280435"/>
                    <a:pt x="42691" y="285169"/>
                    <a:pt x="66380" y="285169"/>
                  </a:cubicBezTo>
                  <a:cubicBezTo>
                    <a:pt x="108242" y="285169"/>
                    <a:pt x="137465" y="263843"/>
                    <a:pt x="137465" y="229095"/>
                  </a:cubicBezTo>
                  <a:cubicBezTo>
                    <a:pt x="137465" y="206978"/>
                    <a:pt x="125616" y="192757"/>
                    <a:pt x="98765" y="179337"/>
                  </a:cubicBezTo>
                  <a:lnTo>
                    <a:pt x="75857" y="165116"/>
                  </a:lnTo>
                  <a:cubicBezTo>
                    <a:pt x="62427" y="156429"/>
                    <a:pt x="55321" y="150905"/>
                    <a:pt x="55321" y="140637"/>
                  </a:cubicBezTo>
                  <a:cubicBezTo>
                    <a:pt x="55321" y="128788"/>
                    <a:pt x="62436" y="124835"/>
                    <a:pt x="80601" y="124835"/>
                  </a:cubicBezTo>
                  <a:cubicBezTo>
                    <a:pt x="97184" y="124835"/>
                    <a:pt x="112986" y="131159"/>
                    <a:pt x="124835" y="135893"/>
                  </a:cubicBezTo>
                  <a:lnTo>
                    <a:pt x="124835" y="96403"/>
                  </a:lnTo>
                  <a:cubicBezTo>
                    <a:pt x="117719" y="94821"/>
                    <a:pt x="94031" y="86925"/>
                    <a:pt x="73495" y="86925"/>
                  </a:cubicBezTo>
                  <a:cubicBezTo>
                    <a:pt x="33204" y="86925"/>
                    <a:pt x="7144" y="114567"/>
                    <a:pt x="7144" y="141418"/>
                  </a:cubicBezTo>
                  <a:cubicBezTo>
                    <a:pt x="7144" y="171431"/>
                    <a:pt x="28480" y="185652"/>
                    <a:pt x="47434" y="197501"/>
                  </a:cubicBezTo>
                  <a:lnTo>
                    <a:pt x="70333" y="209350"/>
                  </a:lnTo>
                  <a:cubicBezTo>
                    <a:pt x="87706" y="219618"/>
                    <a:pt x="89287" y="222780"/>
                    <a:pt x="89287" y="231467"/>
                  </a:cubicBezTo>
                  <a:cubicBezTo>
                    <a:pt x="89287" y="244097"/>
                    <a:pt x="77438" y="248041"/>
                    <a:pt x="60855" y="248041"/>
                  </a:cubicBezTo>
                  <a:cubicBezTo>
                    <a:pt x="39529" y="248041"/>
                    <a:pt x="16621" y="238573"/>
                    <a:pt x="9515" y="235410"/>
                  </a:cubicBezTo>
                  <a:lnTo>
                    <a:pt x="9515" y="276482"/>
                  </a:lnTo>
                  <a:moveTo>
                    <a:pt x="344405" y="279644"/>
                  </a:moveTo>
                  <a:lnTo>
                    <a:pt x="390220" y="279644"/>
                  </a:lnTo>
                  <a:lnTo>
                    <a:pt x="390220" y="174593"/>
                  </a:lnTo>
                  <a:cubicBezTo>
                    <a:pt x="390220" y="139055"/>
                    <a:pt x="411537" y="127997"/>
                    <a:pt x="430492" y="127997"/>
                  </a:cubicBezTo>
                  <a:cubicBezTo>
                    <a:pt x="435235" y="127997"/>
                    <a:pt x="439179" y="128788"/>
                    <a:pt x="443132" y="129578"/>
                  </a:cubicBezTo>
                  <a:lnTo>
                    <a:pt x="443132" y="86925"/>
                  </a:lnTo>
                  <a:cubicBezTo>
                    <a:pt x="440760" y="86135"/>
                    <a:pt x="438388" y="85344"/>
                    <a:pt x="435226" y="85344"/>
                  </a:cubicBezTo>
                  <a:cubicBezTo>
                    <a:pt x="406794" y="85344"/>
                    <a:pt x="392582" y="108252"/>
                    <a:pt x="387048" y="123253"/>
                  </a:cubicBezTo>
                  <a:lnTo>
                    <a:pt x="386258" y="123253"/>
                  </a:lnTo>
                  <a:cubicBezTo>
                    <a:pt x="386258" y="112205"/>
                    <a:pt x="384686" y="100355"/>
                    <a:pt x="384686" y="88506"/>
                  </a:cubicBezTo>
                  <a:lnTo>
                    <a:pt x="342824" y="88506"/>
                  </a:lnTo>
                  <a:cubicBezTo>
                    <a:pt x="344405" y="97193"/>
                    <a:pt x="344405" y="108252"/>
                    <a:pt x="344405" y="120101"/>
                  </a:cubicBezTo>
                  <a:lnTo>
                    <a:pt x="344405" y="279644"/>
                  </a:lnTo>
                  <a:moveTo>
                    <a:pt x="467611" y="229095"/>
                  </a:moveTo>
                  <a:cubicBezTo>
                    <a:pt x="467611" y="269377"/>
                    <a:pt x="486566" y="285169"/>
                    <a:pt x="520532" y="285169"/>
                  </a:cubicBezTo>
                  <a:cubicBezTo>
                    <a:pt x="534753" y="285169"/>
                    <a:pt x="544230" y="282007"/>
                    <a:pt x="551336" y="278854"/>
                  </a:cubicBezTo>
                  <a:lnTo>
                    <a:pt x="551336" y="245678"/>
                  </a:lnTo>
                  <a:cubicBezTo>
                    <a:pt x="548173" y="248050"/>
                    <a:pt x="542649" y="250422"/>
                    <a:pt x="533962" y="250422"/>
                  </a:cubicBezTo>
                  <a:cubicBezTo>
                    <a:pt x="520532" y="250422"/>
                    <a:pt x="513426" y="244097"/>
                    <a:pt x="513426" y="223561"/>
                  </a:cubicBezTo>
                  <a:lnTo>
                    <a:pt x="513426" y="124054"/>
                  </a:lnTo>
                  <a:lnTo>
                    <a:pt x="551336" y="124054"/>
                  </a:lnTo>
                  <a:lnTo>
                    <a:pt x="551336" y="88506"/>
                  </a:lnTo>
                  <a:lnTo>
                    <a:pt x="513426" y="88506"/>
                  </a:lnTo>
                  <a:lnTo>
                    <a:pt x="513426" y="35585"/>
                  </a:lnTo>
                  <a:lnTo>
                    <a:pt x="467611" y="49016"/>
                  </a:lnTo>
                  <a:lnTo>
                    <a:pt x="467611" y="229095"/>
                  </a:lnTo>
                  <a:moveTo>
                    <a:pt x="1055246" y="251993"/>
                  </a:moveTo>
                  <a:cubicBezTo>
                    <a:pt x="1070248" y="251993"/>
                    <a:pt x="1082888" y="236201"/>
                    <a:pt x="1082888" y="216456"/>
                  </a:cubicBezTo>
                  <a:lnTo>
                    <a:pt x="1082888" y="88506"/>
                  </a:lnTo>
                  <a:lnTo>
                    <a:pt x="1128703" y="88506"/>
                  </a:lnTo>
                  <a:lnTo>
                    <a:pt x="1128703" y="216446"/>
                  </a:lnTo>
                  <a:cubicBezTo>
                    <a:pt x="1128703" y="254356"/>
                    <a:pt x="1095527" y="285159"/>
                    <a:pt x="1055246" y="285159"/>
                  </a:cubicBezTo>
                  <a:lnTo>
                    <a:pt x="1052084" y="285159"/>
                  </a:lnTo>
                  <a:cubicBezTo>
                    <a:pt x="1011012" y="285159"/>
                    <a:pt x="977846" y="254356"/>
                    <a:pt x="977846" y="216446"/>
                  </a:cubicBezTo>
                  <a:lnTo>
                    <a:pt x="977846" y="88506"/>
                  </a:lnTo>
                  <a:lnTo>
                    <a:pt x="1024442" y="88506"/>
                  </a:lnTo>
                  <a:lnTo>
                    <a:pt x="1024442" y="216446"/>
                  </a:lnTo>
                  <a:cubicBezTo>
                    <a:pt x="1024442" y="236191"/>
                    <a:pt x="1036292" y="251984"/>
                    <a:pt x="1052084" y="251984"/>
                  </a:cubicBezTo>
                  <a:lnTo>
                    <a:pt x="1055246" y="251984"/>
                  </a:lnTo>
                  <a:moveTo>
                    <a:pt x="1158716" y="276482"/>
                  </a:moveTo>
                  <a:cubicBezTo>
                    <a:pt x="1168194" y="280435"/>
                    <a:pt x="1191882" y="285169"/>
                    <a:pt x="1215581" y="285169"/>
                  </a:cubicBezTo>
                  <a:cubicBezTo>
                    <a:pt x="1257443" y="285169"/>
                    <a:pt x="1287456" y="263843"/>
                    <a:pt x="1287456" y="229095"/>
                  </a:cubicBezTo>
                  <a:cubicBezTo>
                    <a:pt x="1287456" y="206978"/>
                    <a:pt x="1274817" y="192757"/>
                    <a:pt x="1247966" y="179337"/>
                  </a:cubicBezTo>
                  <a:lnTo>
                    <a:pt x="1225058" y="165116"/>
                  </a:lnTo>
                  <a:cubicBezTo>
                    <a:pt x="1211628" y="156429"/>
                    <a:pt x="1204522" y="150905"/>
                    <a:pt x="1204522" y="140637"/>
                  </a:cubicBezTo>
                  <a:cubicBezTo>
                    <a:pt x="1204522" y="128788"/>
                    <a:pt x="1211628" y="124835"/>
                    <a:pt x="1229792" y="124835"/>
                  </a:cubicBezTo>
                  <a:cubicBezTo>
                    <a:pt x="1246384" y="124835"/>
                    <a:pt x="1262177" y="131159"/>
                    <a:pt x="1274026" y="135893"/>
                  </a:cubicBezTo>
                  <a:lnTo>
                    <a:pt x="1274026" y="96403"/>
                  </a:lnTo>
                  <a:cubicBezTo>
                    <a:pt x="1266920" y="94821"/>
                    <a:pt x="1244022" y="86925"/>
                    <a:pt x="1222686" y="86925"/>
                  </a:cubicBezTo>
                  <a:cubicBezTo>
                    <a:pt x="1182405" y="86925"/>
                    <a:pt x="1156345" y="114567"/>
                    <a:pt x="1156345" y="141418"/>
                  </a:cubicBezTo>
                  <a:cubicBezTo>
                    <a:pt x="1156345" y="171431"/>
                    <a:pt x="1177671" y="185652"/>
                    <a:pt x="1196626" y="197501"/>
                  </a:cubicBezTo>
                  <a:lnTo>
                    <a:pt x="1219524" y="209350"/>
                  </a:lnTo>
                  <a:cubicBezTo>
                    <a:pt x="1236907" y="219618"/>
                    <a:pt x="1238479" y="222780"/>
                    <a:pt x="1238479" y="231467"/>
                  </a:cubicBezTo>
                  <a:cubicBezTo>
                    <a:pt x="1238479" y="244097"/>
                    <a:pt x="1227430" y="248041"/>
                    <a:pt x="1210837" y="248041"/>
                  </a:cubicBezTo>
                  <a:cubicBezTo>
                    <a:pt x="1188730" y="248041"/>
                    <a:pt x="1166613" y="238573"/>
                    <a:pt x="1158716" y="235410"/>
                  </a:cubicBezTo>
                  <a:lnTo>
                    <a:pt x="1158716" y="276482"/>
                  </a:ln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noProof="0" dirty="0"/>
            </a:p>
          </p:txBody>
        </p:sp>
      </p:grpSp>
      <p:sp>
        <p:nvSpPr>
          <p:cNvPr id="58" name="Foliennummernplatzhalter 57">
            <a:extLst>
              <a:ext uri="{FF2B5EF4-FFF2-40B4-BE49-F238E27FC236}">
                <a16:creationId xmlns:a16="http://schemas.microsoft.com/office/drawing/2014/main" xmlns="" id="{98E5E4B0-5F51-4233-8E59-B36288642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218" y="6542304"/>
            <a:ext cx="263250" cy="226591"/>
          </a:xfrm>
          <a:prstGeom prst="rect">
            <a:avLst/>
          </a:prstGeom>
        </p:spPr>
        <p:txBody>
          <a:bodyPr vert="horz" wrap="square" lIns="0" tIns="36000" rIns="0" bIns="36000" rtlCol="0" anchor="ctr">
            <a:noAutofit/>
          </a:bodyPr>
          <a:lstStyle>
            <a:lvl1pPr algn="r">
              <a:defRPr sz="1001">
                <a:solidFill>
                  <a:schemeClr val="tx1"/>
                </a:solidFill>
              </a:defRPr>
            </a:lvl1pPr>
          </a:lstStyle>
          <a:p>
            <a:fld id="{AFD95BE6-C8B6-4790-8AF1-CC9F76E4E3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xmlns="" id="{F3115360-D0C1-446E-8FB8-D1A897C4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3" y="767556"/>
            <a:ext cx="9130856" cy="7863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5CE1BC-F9B8-4CAD-BB69-505048F16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533" y="1700213"/>
            <a:ext cx="9130856" cy="47548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70DB7C51-ADF2-491E-8F7B-C7F9D3D9E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534" y="6542300"/>
            <a:ext cx="8862749" cy="22542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de-DE" sz="1001"/>
            </a:lvl1pPr>
          </a:lstStyle>
          <a:p>
            <a:pPr>
              <a:lnSpc>
                <a:spcPct val="90000"/>
              </a:lnSpc>
              <a:spcBef>
                <a:spcPts val="601"/>
              </a:spcBef>
              <a:buSzPct val="10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6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703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85" r:id="rId11"/>
    <p:sldLayoutId id="2147483667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704" r:id="rId24"/>
    <p:sldLayoutId id="2147483705" r:id="rId25"/>
    <p:sldLayoutId id="2147483686" r:id="rId26"/>
    <p:sldLayoutId id="2147483688" r:id="rId27"/>
    <p:sldLayoutId id="2147483690" r:id="rId28"/>
    <p:sldLayoutId id="2147483706" r:id="rId29"/>
    <p:sldLayoutId id="2147483707" r:id="rId30"/>
    <p:sldLayoutId id="2147483708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46" rtl="0" eaLnBrk="1" latinLnBrk="0" hangingPunct="1">
        <a:spcBef>
          <a:spcPct val="0"/>
        </a:spcBef>
        <a:buNone/>
        <a:defRPr lang="de-DE" sz="2800" b="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46" rtl="0" eaLnBrk="1" fontAlgn="auto" latinLnBrk="0" hangingPunct="1">
        <a:lnSpc>
          <a:spcPct val="100000"/>
        </a:lnSpc>
        <a:spcBef>
          <a:spcPts val="601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en-US" sz="1801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80009" indent="-180009" algn="l" defTabSz="914446" rtl="0" eaLnBrk="1" latinLnBrk="0" hangingPunct="1">
        <a:lnSpc>
          <a:spcPct val="100000"/>
        </a:lnSpc>
        <a:spcBef>
          <a:spcPts val="601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lang="en-US" sz="1801" kern="120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358793" indent="-179398" algn="l" defTabSz="914446" rtl="0" eaLnBrk="1" latinLnBrk="0" hangingPunct="1">
        <a:lnSpc>
          <a:spcPct val="100000"/>
        </a:lnSpc>
        <a:spcBef>
          <a:spcPts val="601"/>
        </a:spcBef>
        <a:spcAft>
          <a:spcPts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lang="en-US" sz="1801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40027" indent="-180009" algn="l" defTabSz="914446" rtl="0" eaLnBrk="1" latinLnBrk="0" hangingPunct="1">
        <a:lnSpc>
          <a:spcPct val="100000"/>
        </a:lnSpc>
        <a:spcBef>
          <a:spcPts val="601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801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19174" indent="-179398" algn="l" defTabSz="914446" rtl="0" eaLnBrk="1" latinLnBrk="0" hangingPunct="1">
        <a:lnSpc>
          <a:spcPct val="100000"/>
        </a:lnSpc>
        <a:spcBef>
          <a:spcPts val="601"/>
        </a:spcBef>
        <a:spcAft>
          <a:spcPts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895396" indent="-179398" algn="l" defTabSz="914446" rtl="0" eaLnBrk="1" latinLnBrk="0" hangingPunct="1">
        <a:spcBef>
          <a:spcPct val="20000"/>
        </a:spcBef>
        <a:buFont typeface="Arial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8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5" userDrawn="1">
          <p15:clr>
            <a:srgbClr val="F26B43"/>
          </p15:clr>
        </p15:guide>
        <p15:guide id="2" pos="5995" userDrawn="1">
          <p15:clr>
            <a:srgbClr val="F26B43"/>
          </p15:clr>
        </p15:guide>
        <p15:guide id="3" orient="horz" pos="981" userDrawn="1">
          <p15:clr>
            <a:srgbClr val="F26B43"/>
          </p15:clr>
        </p15:guide>
        <p15:guide id="4" orient="horz" pos="482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30.xml"/><Relationship Id="rId3" Type="http://schemas.openxmlformats.org/officeDocument/2006/relationships/tags" Target="../tags/tag3.xml"/><Relationship Id="rId21" Type="http://schemas.openxmlformats.org/officeDocument/2006/relationships/image" Target="../media/image20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18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image" Target="../media/image23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22.jpg"/><Relationship Id="rId2" Type="http://schemas.openxmlformats.org/officeDocument/2006/relationships/tags" Target="../tags/tag19.xml"/><Relationship Id="rId16" Type="http://schemas.openxmlformats.org/officeDocument/2006/relationships/slideLayout" Target="../slideLayouts/slideLayout30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slideLayout" Target="../slideLayouts/slideLayout30.xml"/><Relationship Id="rId3" Type="http://schemas.openxmlformats.org/officeDocument/2006/relationships/tags" Target="../tags/tag35.xml"/><Relationship Id="rId21" Type="http://schemas.openxmlformats.org/officeDocument/2006/relationships/image" Target="../media/image26.png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image" Target="../media/image25.jp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10" Type="http://schemas.openxmlformats.org/officeDocument/2006/relationships/tags" Target="../tags/tag42.xml"/><Relationship Id="rId19" Type="http://schemas.openxmlformats.org/officeDocument/2006/relationships/image" Target="../media/image24.jpe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2" Type="http://schemas.openxmlformats.org/officeDocument/2006/relationships/tags" Target="../tags/tag51.xml"/><Relationship Id="rId16" Type="http://schemas.openxmlformats.org/officeDocument/2006/relationships/image" Target="../media/image28.pn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5" Type="http://schemas.openxmlformats.org/officeDocument/2006/relationships/image" Target="../media/image27.jpeg"/><Relationship Id="rId10" Type="http://schemas.openxmlformats.org/officeDocument/2006/relationships/tags" Target="../tags/tag59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image" Target="../media/image29.jp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slideLayout" Target="../slideLayouts/slideLayout30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image" Target="../media/image31.jp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10" Type="http://schemas.openxmlformats.org/officeDocument/2006/relationships/tags" Target="../tags/tag72.xml"/><Relationship Id="rId19" Type="http://schemas.openxmlformats.org/officeDocument/2006/relationships/image" Target="../media/image30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image" Target="../media/image33.png"/><Relationship Id="rId2" Type="http://schemas.openxmlformats.org/officeDocument/2006/relationships/tags" Target="../tags/tag80.xml"/><Relationship Id="rId16" Type="http://schemas.openxmlformats.org/officeDocument/2006/relationships/image" Target="../media/image32.pn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5" Type="http://schemas.openxmlformats.org/officeDocument/2006/relationships/tags" Target="../tags/tag83.xml"/><Relationship Id="rId15" Type="http://schemas.openxmlformats.org/officeDocument/2006/relationships/slideLayout" Target="../slideLayouts/slideLayout30.xml"/><Relationship Id="rId10" Type="http://schemas.openxmlformats.org/officeDocument/2006/relationships/tags" Target="../tags/tag88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f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nna.Isakova@Sartorius.com" TargetMode="Externa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xmlns="" id="{80B26889-4A16-4261-8246-731D65C4C6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584" r="6584"/>
          <a:stretch>
            <a:fillRect/>
          </a:stretch>
        </p:blipFill>
        <p:spPr/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51B9D94E-7C8E-4A55-B849-1B6C075A7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534" y="1943336"/>
            <a:ext cx="2212144" cy="507831"/>
          </a:xfrm>
        </p:spPr>
        <p:txBody>
          <a:bodyPr/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Исакова Анна Васильевна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Сарториус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РУС»</a:t>
            </a:r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55E087A-1AE0-470D-93D9-BF63608DA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534" y="910686"/>
            <a:ext cx="9127529" cy="553998"/>
          </a:xfrm>
        </p:spPr>
        <p:txBody>
          <a:bodyPr/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собенности инновационной весовой ячейки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artorius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Перспективы применения датчиков массы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artorius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автоматизации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весоизмерительных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процессов в специальных условиях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832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4AB7A7DE-C9AF-49D5-ACC2-25E560E0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3" y="767556"/>
            <a:ext cx="8649692" cy="78638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и технические характеристики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9D3381-E316-427F-9510-9C7DC0E5F6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xmlns="" id="{E7D64FAD-2341-44CE-A06A-FDA4331DAB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08" y="1553940"/>
            <a:ext cx="9022160" cy="47529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Взрывозащищенная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серия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применения во взрывоопасных зонах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Сертифицированы в ЕС на соответствие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IEC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60079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возможна сертификация на соответствие ТР ТС 012/2011 для применения в зонах 1, 2, 21 и 22.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909" lvl="1" indent="-342900">
              <a:lnSpc>
                <a:spcPct val="150000"/>
              </a:lnSpc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77147"/>
              </p:ext>
            </p:extLst>
          </p:nvPr>
        </p:nvGraphicFramePr>
        <p:xfrm>
          <a:off x="389533" y="2151062"/>
          <a:ext cx="8964017" cy="123396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93598"/>
                <a:gridCol w="2179796"/>
                <a:gridCol w="1168297"/>
                <a:gridCol w="1452173"/>
                <a:gridCol w="1331903"/>
                <a:gridCol w="1238250"/>
              </a:tblGrid>
              <a:tr h="755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Максимальная (предварительная) нагрузка, г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деления,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Воспроизводимость,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Линейность,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измерения, 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WZA623-NX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620 (600)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WZA6202-NX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6200 (0)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266" t="25255" r="8718" b="9873"/>
          <a:stretch/>
        </p:blipFill>
        <p:spPr>
          <a:xfrm>
            <a:off x="2816754" y="4402397"/>
            <a:ext cx="4377267" cy="22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r Verbinder 16" hidden="1"/>
          <p:cNvCxnSpPr/>
          <p:nvPr>
            <p:custDataLst>
              <p:tags r:id="rId2"/>
            </p:custDataLst>
          </p:nvPr>
        </p:nvCxnSpPr>
        <p:spPr bwMode="auto">
          <a:xfrm>
            <a:off x="381000" y="1196975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6" name="Gerader Verbinder 15" hidden="1"/>
          <p:cNvCxnSpPr/>
          <p:nvPr>
            <p:custDataLst>
              <p:tags r:id="rId3"/>
            </p:custDataLst>
          </p:nvPr>
        </p:nvCxnSpPr>
        <p:spPr bwMode="auto">
          <a:xfrm>
            <a:off x="776288" y="1593850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5" name="Gerader Verbinder 14" hidden="1"/>
          <p:cNvCxnSpPr/>
          <p:nvPr>
            <p:custDataLst>
              <p:tags r:id="rId4"/>
            </p:custDataLst>
          </p:nvPr>
        </p:nvCxnSpPr>
        <p:spPr bwMode="auto">
          <a:xfrm>
            <a:off x="776288" y="177323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4" name="Gerader Verbinder 13" hidden="1"/>
          <p:cNvCxnSpPr/>
          <p:nvPr>
            <p:custDataLst>
              <p:tags r:id="rId5"/>
            </p:custDataLst>
          </p:nvPr>
        </p:nvCxnSpPr>
        <p:spPr bwMode="auto">
          <a:xfrm>
            <a:off x="776288" y="40370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3" name="Gerader Verbinder 12" hidden="1"/>
          <p:cNvCxnSpPr/>
          <p:nvPr>
            <p:custDataLst>
              <p:tags r:id="rId6"/>
            </p:custDataLst>
          </p:nvPr>
        </p:nvCxnSpPr>
        <p:spPr bwMode="auto">
          <a:xfrm>
            <a:off x="776288" y="41894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2" name="Gerader Verbinder 11" hidden="1"/>
          <p:cNvCxnSpPr/>
          <p:nvPr>
            <p:custDataLst>
              <p:tags r:id="rId7"/>
            </p:custDataLst>
          </p:nvPr>
        </p:nvCxnSpPr>
        <p:spPr bwMode="auto">
          <a:xfrm>
            <a:off x="776288" y="645318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1" name="Gerader Verbinder 10" hidden="1"/>
          <p:cNvCxnSpPr/>
          <p:nvPr>
            <p:custDataLst>
              <p:tags r:id="rId8"/>
            </p:custDataLst>
          </p:nvPr>
        </p:nvCxnSpPr>
        <p:spPr bwMode="auto">
          <a:xfrm>
            <a:off x="776288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0" name="Gerader Verbinder 9" hidden="1"/>
          <p:cNvCxnSpPr/>
          <p:nvPr>
            <p:custDataLst>
              <p:tags r:id="rId9"/>
            </p:custDataLst>
          </p:nvPr>
        </p:nvCxnSpPr>
        <p:spPr bwMode="auto">
          <a:xfrm>
            <a:off x="381000" y="0"/>
            <a:ext cx="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9" name="Gerader Verbinder 8" hidden="1"/>
          <p:cNvCxnSpPr/>
          <p:nvPr>
            <p:custDataLst>
              <p:tags r:id="rId10"/>
            </p:custDataLst>
          </p:nvPr>
        </p:nvCxnSpPr>
        <p:spPr bwMode="auto">
          <a:xfrm>
            <a:off x="48402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8" name="Gerader Verbinder 7" hidden="1"/>
          <p:cNvCxnSpPr/>
          <p:nvPr>
            <p:custDataLst>
              <p:tags r:id="rId11"/>
            </p:custDataLst>
          </p:nvPr>
        </p:nvCxnSpPr>
        <p:spPr bwMode="auto">
          <a:xfrm>
            <a:off x="49926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7" name="Gerader Verbinder 6" hidden="1"/>
          <p:cNvCxnSpPr/>
          <p:nvPr>
            <p:custDataLst>
              <p:tags r:id="rId12"/>
            </p:custDataLst>
          </p:nvPr>
        </p:nvCxnSpPr>
        <p:spPr bwMode="auto">
          <a:xfrm>
            <a:off x="9048750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sp>
        <p:nvSpPr>
          <p:cNvPr id="3" name="Textplatzhalter 2"/>
          <p:cNvSpPr>
            <a:spLocks noGrp="1"/>
          </p:cNvSpPr>
          <p:nvPr>
            <p:ph type="body" sz="half" idx="1"/>
            <p:custDataLst>
              <p:tags r:id="rId13"/>
            </p:custDataLst>
          </p:nvPr>
        </p:nvSpPr>
        <p:spPr>
          <a:xfrm>
            <a:off x="776288" y="1773238"/>
            <a:ext cx="4064000" cy="467995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76200" bIns="0" rtlCol="0">
            <a:noAutofit/>
          </a:bodyPr>
          <a:lstStyle/>
          <a:p>
            <a:pPr>
              <a:spcBef>
                <a:spcPts val="1200"/>
              </a:spcBef>
            </a:pP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Компании: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Scheugenpflug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Sturm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Maschinen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&amp;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Anlagenbau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GmbH</a:t>
            </a:r>
          </a:p>
          <a:p>
            <a:pPr>
              <a:spcBef>
                <a:spcPts val="1200"/>
              </a:spcBef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bdtronic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GmbH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Tesla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Grohmann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Automation GmbH</a:t>
            </a:r>
          </a:p>
          <a:p>
            <a:pPr>
              <a:spcBef>
                <a:spcPts val="1200"/>
              </a:spcBef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Rehm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Thermal Systems GmbH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GROB-WERKE GmbH &amp; Co. KG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Robert Bosch GmbH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nlinebild-Platzhalter 17"/>
          <p:cNvPicPr>
            <a:picLocks noGrp="1" noChangeAspect="1"/>
          </p:cNvPicPr>
          <p:nvPr>
            <p:ph type="clipArt" sz="half" idx="2"/>
            <p:custDataLst>
              <p:tags r:id="rId1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88" y="2206909"/>
            <a:ext cx="4355080" cy="1359672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Grafik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24" y="3566582"/>
            <a:ext cx="1447803" cy="144475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27" y="3566582"/>
            <a:ext cx="1447803" cy="144475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30" y="3585580"/>
            <a:ext cx="1578532" cy="149960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512841" y="1264201"/>
            <a:ext cx="3005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Автоматические дозаторы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1600" y="842228"/>
            <a:ext cx="2289409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>
                <a:latin typeface="Myriad Pro"/>
              </a:rPr>
              <a:t>Применение</a:t>
            </a:r>
            <a:endParaRPr lang="en-US" sz="2800" dirty="0">
              <a:latin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596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0" y="3031066"/>
            <a:ext cx="4254274" cy="3826933"/>
          </a:xfrm>
          <a:prstGeom prst="rect">
            <a:avLst/>
          </a:prstGeom>
        </p:spPr>
      </p:pic>
      <p:cxnSp>
        <p:nvCxnSpPr>
          <p:cNvPr id="17" name="Gerader Verbinder 16" hidden="1"/>
          <p:cNvCxnSpPr/>
          <p:nvPr>
            <p:custDataLst>
              <p:tags r:id="rId2"/>
            </p:custDataLst>
          </p:nvPr>
        </p:nvCxnSpPr>
        <p:spPr bwMode="auto">
          <a:xfrm>
            <a:off x="381000" y="1196975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6" name="Gerader Verbinder 15" hidden="1"/>
          <p:cNvCxnSpPr/>
          <p:nvPr>
            <p:custDataLst>
              <p:tags r:id="rId3"/>
            </p:custDataLst>
          </p:nvPr>
        </p:nvCxnSpPr>
        <p:spPr bwMode="auto">
          <a:xfrm>
            <a:off x="776288" y="1593850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5" name="Gerader Verbinder 14" hidden="1"/>
          <p:cNvCxnSpPr/>
          <p:nvPr>
            <p:custDataLst>
              <p:tags r:id="rId4"/>
            </p:custDataLst>
          </p:nvPr>
        </p:nvCxnSpPr>
        <p:spPr bwMode="auto">
          <a:xfrm>
            <a:off x="776288" y="177323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4" name="Gerader Verbinder 13" hidden="1"/>
          <p:cNvCxnSpPr/>
          <p:nvPr>
            <p:custDataLst>
              <p:tags r:id="rId5"/>
            </p:custDataLst>
          </p:nvPr>
        </p:nvCxnSpPr>
        <p:spPr bwMode="auto">
          <a:xfrm>
            <a:off x="776288" y="40370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3" name="Gerader Verbinder 12" hidden="1"/>
          <p:cNvCxnSpPr/>
          <p:nvPr>
            <p:custDataLst>
              <p:tags r:id="rId6"/>
            </p:custDataLst>
          </p:nvPr>
        </p:nvCxnSpPr>
        <p:spPr bwMode="auto">
          <a:xfrm>
            <a:off x="776288" y="41894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2" name="Gerader Verbinder 11" hidden="1"/>
          <p:cNvCxnSpPr/>
          <p:nvPr>
            <p:custDataLst>
              <p:tags r:id="rId7"/>
            </p:custDataLst>
          </p:nvPr>
        </p:nvCxnSpPr>
        <p:spPr bwMode="auto">
          <a:xfrm>
            <a:off x="776288" y="645318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1" name="Gerader Verbinder 10" hidden="1"/>
          <p:cNvCxnSpPr/>
          <p:nvPr>
            <p:custDataLst>
              <p:tags r:id="rId8"/>
            </p:custDataLst>
          </p:nvPr>
        </p:nvCxnSpPr>
        <p:spPr bwMode="auto">
          <a:xfrm>
            <a:off x="776288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0" name="Gerader Verbinder 9" hidden="1"/>
          <p:cNvCxnSpPr/>
          <p:nvPr>
            <p:custDataLst>
              <p:tags r:id="rId9"/>
            </p:custDataLst>
          </p:nvPr>
        </p:nvCxnSpPr>
        <p:spPr bwMode="auto">
          <a:xfrm>
            <a:off x="381000" y="0"/>
            <a:ext cx="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9" name="Gerader Verbinder 8" hidden="1"/>
          <p:cNvCxnSpPr/>
          <p:nvPr>
            <p:custDataLst>
              <p:tags r:id="rId10"/>
            </p:custDataLst>
          </p:nvPr>
        </p:nvCxnSpPr>
        <p:spPr bwMode="auto">
          <a:xfrm>
            <a:off x="48402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8" name="Gerader Verbinder 7" hidden="1"/>
          <p:cNvCxnSpPr/>
          <p:nvPr>
            <p:custDataLst>
              <p:tags r:id="rId11"/>
            </p:custDataLst>
          </p:nvPr>
        </p:nvCxnSpPr>
        <p:spPr bwMode="auto">
          <a:xfrm>
            <a:off x="49926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7" name="Gerader Verbinder 6" hidden="1"/>
          <p:cNvCxnSpPr/>
          <p:nvPr>
            <p:custDataLst>
              <p:tags r:id="rId12"/>
            </p:custDataLst>
          </p:nvPr>
        </p:nvCxnSpPr>
        <p:spPr bwMode="auto">
          <a:xfrm>
            <a:off x="9048750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sp>
        <p:nvSpPr>
          <p:cNvPr id="3" name="Textplatzhalter 2"/>
          <p:cNvSpPr>
            <a:spLocks noGrp="1"/>
          </p:cNvSpPr>
          <p:nvPr>
            <p:ph type="body" sz="half" idx="1"/>
            <p:custDataLst>
              <p:tags r:id="rId13"/>
            </p:custDataLst>
          </p:nvPr>
        </p:nvSpPr>
        <p:spPr>
          <a:xfrm>
            <a:off x="717392" y="1688571"/>
            <a:ext cx="4244075" cy="467995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76200" bIns="0" rtlCol="0">
            <a:noAutofit/>
          </a:bodyPr>
          <a:lstStyle/>
          <a:p>
            <a:pPr>
              <a:spcBef>
                <a:spcPts val="120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Прибор для нанесения защитных покрытий на электронные изделия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ProtectoXP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производства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Rehm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Thermal Systems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GmbH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Германия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1600" y="842228"/>
            <a:ext cx="5160580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 smtClean="0">
                <a:latin typeface="Myriad Pro"/>
              </a:rPr>
              <a:t>Автоматическое дозирование</a:t>
            </a:r>
            <a:endParaRPr lang="en-US" sz="2800" dirty="0">
              <a:latin typeface="Myriad Pro"/>
            </a:endParaRPr>
          </a:p>
        </p:txBody>
      </p:sp>
      <p:pic>
        <p:nvPicPr>
          <p:cNvPr id="23" name="Onlinebild-Platzhalter 21"/>
          <p:cNvPicPr>
            <a:picLocks noGrp="1" noChangeAspect="1"/>
          </p:cNvPicPr>
          <p:nvPr>
            <p:ph type="clipArt" sz="half" idx="2"/>
            <p:custDataLst>
              <p:tags r:id="rId1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871771" y="3250555"/>
            <a:ext cx="4923176" cy="3462633"/>
          </a:xfrm>
          <a:prstGeom prst="rect">
            <a:avLst/>
          </a:prstGeom>
        </p:spPr>
      </p:pic>
      <p:sp>
        <p:nvSpPr>
          <p:cNvPr id="24" name="Textplatzhalter 2"/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5348658" y="1688571"/>
            <a:ext cx="4244075" cy="4679950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76200" bIns="0" rtlCol="0">
            <a:noAutofit/>
          </a:bodyPr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en-US" sz="180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9" indent="-180009" algn="l" defTabSz="914446" rtl="0" eaLnBrk="1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lang="en-US" sz="180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93" indent="-179398" algn="l" defTabSz="914446" rtl="0" eaLnBrk="1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lang="en-US" sz="180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27" indent="-180009" algn="l" defTabSz="914446" rtl="0" eaLnBrk="1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80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74" indent="-179398" algn="l" defTabSz="914446" rtl="0" eaLnBrk="1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5396" indent="-179398" algn="l" defTabSz="9144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5" indent="-228611" algn="l" defTabSz="9144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Дозирующая станция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FS 200,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производства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Rychiger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AG,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742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r Verbinder 16" hidden="1"/>
          <p:cNvCxnSpPr/>
          <p:nvPr>
            <p:custDataLst>
              <p:tags r:id="rId2"/>
            </p:custDataLst>
          </p:nvPr>
        </p:nvCxnSpPr>
        <p:spPr bwMode="auto">
          <a:xfrm>
            <a:off x="381000" y="1196975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6" name="Gerader Verbinder 15" hidden="1"/>
          <p:cNvCxnSpPr/>
          <p:nvPr>
            <p:custDataLst>
              <p:tags r:id="rId3"/>
            </p:custDataLst>
          </p:nvPr>
        </p:nvCxnSpPr>
        <p:spPr bwMode="auto">
          <a:xfrm>
            <a:off x="776288" y="1593850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5" name="Gerader Verbinder 14" hidden="1"/>
          <p:cNvCxnSpPr/>
          <p:nvPr>
            <p:custDataLst>
              <p:tags r:id="rId4"/>
            </p:custDataLst>
          </p:nvPr>
        </p:nvCxnSpPr>
        <p:spPr bwMode="auto">
          <a:xfrm>
            <a:off x="776288" y="177323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4" name="Gerader Verbinder 13" hidden="1"/>
          <p:cNvCxnSpPr/>
          <p:nvPr>
            <p:custDataLst>
              <p:tags r:id="rId5"/>
            </p:custDataLst>
          </p:nvPr>
        </p:nvCxnSpPr>
        <p:spPr bwMode="auto">
          <a:xfrm>
            <a:off x="776288" y="40370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3" name="Gerader Verbinder 12" hidden="1"/>
          <p:cNvCxnSpPr/>
          <p:nvPr>
            <p:custDataLst>
              <p:tags r:id="rId6"/>
            </p:custDataLst>
          </p:nvPr>
        </p:nvCxnSpPr>
        <p:spPr bwMode="auto">
          <a:xfrm>
            <a:off x="776288" y="41894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2" name="Gerader Verbinder 11" hidden="1"/>
          <p:cNvCxnSpPr/>
          <p:nvPr>
            <p:custDataLst>
              <p:tags r:id="rId7"/>
            </p:custDataLst>
          </p:nvPr>
        </p:nvCxnSpPr>
        <p:spPr bwMode="auto">
          <a:xfrm>
            <a:off x="776288" y="645318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1" name="Gerader Verbinder 10" hidden="1"/>
          <p:cNvCxnSpPr/>
          <p:nvPr>
            <p:custDataLst>
              <p:tags r:id="rId8"/>
            </p:custDataLst>
          </p:nvPr>
        </p:nvCxnSpPr>
        <p:spPr bwMode="auto">
          <a:xfrm>
            <a:off x="776288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0" name="Gerader Verbinder 9" hidden="1"/>
          <p:cNvCxnSpPr/>
          <p:nvPr>
            <p:custDataLst>
              <p:tags r:id="rId9"/>
            </p:custDataLst>
          </p:nvPr>
        </p:nvCxnSpPr>
        <p:spPr bwMode="auto">
          <a:xfrm>
            <a:off x="381000" y="0"/>
            <a:ext cx="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9" name="Gerader Verbinder 8" hidden="1"/>
          <p:cNvCxnSpPr/>
          <p:nvPr>
            <p:custDataLst>
              <p:tags r:id="rId10"/>
            </p:custDataLst>
          </p:nvPr>
        </p:nvCxnSpPr>
        <p:spPr bwMode="auto">
          <a:xfrm>
            <a:off x="48402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8" name="Gerader Verbinder 7" hidden="1"/>
          <p:cNvCxnSpPr/>
          <p:nvPr>
            <p:custDataLst>
              <p:tags r:id="rId11"/>
            </p:custDataLst>
          </p:nvPr>
        </p:nvCxnSpPr>
        <p:spPr bwMode="auto">
          <a:xfrm>
            <a:off x="49926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7" name="Gerader Verbinder 6" hidden="1"/>
          <p:cNvCxnSpPr/>
          <p:nvPr>
            <p:custDataLst>
              <p:tags r:id="rId12"/>
            </p:custDataLst>
          </p:nvPr>
        </p:nvCxnSpPr>
        <p:spPr bwMode="auto">
          <a:xfrm>
            <a:off x="9048750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sp>
        <p:nvSpPr>
          <p:cNvPr id="3" name="Textplatzhalter 2"/>
          <p:cNvSpPr>
            <a:spLocks noGrp="1"/>
          </p:cNvSpPr>
          <p:nvPr>
            <p:ph type="body" sz="half" idx="1"/>
            <p:custDataLst>
              <p:tags r:id="rId13"/>
            </p:custDataLst>
          </p:nvPr>
        </p:nvSpPr>
        <p:spPr>
          <a:xfrm>
            <a:off x="776288" y="1773238"/>
            <a:ext cx="4064000" cy="467995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76200" bIns="0" rtlCol="0">
            <a:noAutofit/>
          </a:bodyPr>
          <a:lstStyle/>
          <a:p>
            <a:pPr>
              <a:spcBef>
                <a:spcPts val="1200"/>
              </a:spcBef>
            </a:pP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Компании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Kraemer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Elektronik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GmbH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SOTAX AG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Pharma Test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Apparatebau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AG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SAE-IT Systems </a:t>
            </a:r>
          </a:p>
          <a:p>
            <a:pPr>
              <a:spcBef>
                <a:spcPts val="1200"/>
              </a:spcBef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Romaco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Kilian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GmbHGmbH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Co.KG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ERWEKA GmbH</a:t>
            </a:r>
          </a:p>
          <a:p>
            <a:pPr>
              <a:spcBef>
                <a:spcPts val="120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3" descr="F:\UTS_4.1.jpg"/>
          <p:cNvPicPr>
            <a:picLocks noGrp="1" noChangeAspect="1" noChangeArrowheads="1"/>
          </p:cNvPicPr>
          <p:nvPr>
            <p:ph type="clipArt" sz="half" idx="2"/>
            <p:custDataLst>
              <p:tags r:id="rId14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07" y="4487620"/>
            <a:ext cx="2205941" cy="2095644"/>
          </a:xfrm>
          <a:prstGeom prst="rect">
            <a:avLst/>
          </a:prstGeom>
          <a:noFill/>
          <a:ln w="0"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Grafik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4" y="4325320"/>
            <a:ext cx="3025306" cy="2420245"/>
          </a:xfrm>
          <a:prstGeom prst="rect">
            <a:avLst/>
          </a:prstGeom>
        </p:spPr>
      </p:pic>
      <p:sp>
        <p:nvSpPr>
          <p:cNvPr id="21" name="AutoShape 2" descr="Bildergebnis für multitest 50"/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>
            <a:off x="444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Grafik 2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589771" y="4740106"/>
            <a:ext cx="2867025" cy="159067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864768" y="13324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Проверка массы таблеток</a:t>
            </a:r>
            <a:endParaRPr lang="en-US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31600" y="842228"/>
            <a:ext cx="2289409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>
                <a:latin typeface="Myriad Pro"/>
              </a:rPr>
              <a:t>Применение</a:t>
            </a:r>
            <a:endParaRPr lang="en-US" sz="2800" dirty="0">
              <a:latin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706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r Verbinder 16" hidden="1"/>
          <p:cNvCxnSpPr/>
          <p:nvPr>
            <p:custDataLst>
              <p:tags r:id="rId2"/>
            </p:custDataLst>
          </p:nvPr>
        </p:nvCxnSpPr>
        <p:spPr bwMode="auto">
          <a:xfrm>
            <a:off x="381000" y="1196975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6" name="Gerader Verbinder 15" hidden="1"/>
          <p:cNvCxnSpPr/>
          <p:nvPr>
            <p:custDataLst>
              <p:tags r:id="rId3"/>
            </p:custDataLst>
          </p:nvPr>
        </p:nvCxnSpPr>
        <p:spPr bwMode="auto">
          <a:xfrm>
            <a:off x="776288" y="1593850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5" name="Gerader Verbinder 14" hidden="1"/>
          <p:cNvCxnSpPr/>
          <p:nvPr>
            <p:custDataLst>
              <p:tags r:id="rId4"/>
            </p:custDataLst>
          </p:nvPr>
        </p:nvCxnSpPr>
        <p:spPr bwMode="auto">
          <a:xfrm>
            <a:off x="776288" y="177323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4" name="Gerader Verbinder 13" hidden="1"/>
          <p:cNvCxnSpPr/>
          <p:nvPr>
            <p:custDataLst>
              <p:tags r:id="rId5"/>
            </p:custDataLst>
          </p:nvPr>
        </p:nvCxnSpPr>
        <p:spPr bwMode="auto">
          <a:xfrm>
            <a:off x="776288" y="40370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3" name="Gerader Verbinder 12" hidden="1"/>
          <p:cNvCxnSpPr/>
          <p:nvPr>
            <p:custDataLst>
              <p:tags r:id="rId6"/>
            </p:custDataLst>
          </p:nvPr>
        </p:nvCxnSpPr>
        <p:spPr bwMode="auto">
          <a:xfrm>
            <a:off x="776288" y="41894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2" name="Gerader Verbinder 11" hidden="1"/>
          <p:cNvCxnSpPr/>
          <p:nvPr>
            <p:custDataLst>
              <p:tags r:id="rId7"/>
            </p:custDataLst>
          </p:nvPr>
        </p:nvCxnSpPr>
        <p:spPr bwMode="auto">
          <a:xfrm>
            <a:off x="776288" y="645318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1" name="Gerader Verbinder 10" hidden="1"/>
          <p:cNvCxnSpPr/>
          <p:nvPr>
            <p:custDataLst>
              <p:tags r:id="rId8"/>
            </p:custDataLst>
          </p:nvPr>
        </p:nvCxnSpPr>
        <p:spPr bwMode="auto">
          <a:xfrm>
            <a:off x="776288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0" name="Gerader Verbinder 9" hidden="1"/>
          <p:cNvCxnSpPr/>
          <p:nvPr>
            <p:custDataLst>
              <p:tags r:id="rId9"/>
            </p:custDataLst>
          </p:nvPr>
        </p:nvCxnSpPr>
        <p:spPr bwMode="auto">
          <a:xfrm>
            <a:off x="381000" y="0"/>
            <a:ext cx="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9" name="Gerader Verbinder 8" hidden="1"/>
          <p:cNvCxnSpPr/>
          <p:nvPr>
            <p:custDataLst>
              <p:tags r:id="rId10"/>
            </p:custDataLst>
          </p:nvPr>
        </p:nvCxnSpPr>
        <p:spPr bwMode="auto">
          <a:xfrm>
            <a:off x="48402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8" name="Gerader Verbinder 7" hidden="1"/>
          <p:cNvCxnSpPr/>
          <p:nvPr>
            <p:custDataLst>
              <p:tags r:id="rId11"/>
            </p:custDataLst>
          </p:nvPr>
        </p:nvCxnSpPr>
        <p:spPr bwMode="auto">
          <a:xfrm>
            <a:off x="49926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7" name="Gerader Verbinder 6" hidden="1"/>
          <p:cNvCxnSpPr/>
          <p:nvPr>
            <p:custDataLst>
              <p:tags r:id="rId12"/>
            </p:custDataLst>
          </p:nvPr>
        </p:nvCxnSpPr>
        <p:spPr bwMode="auto">
          <a:xfrm>
            <a:off x="9048750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sp>
        <p:nvSpPr>
          <p:cNvPr id="21" name="AutoShape 2" descr="Bildergebnis für multitest 50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444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Прямоугольник 26"/>
          <p:cNvSpPr/>
          <p:nvPr/>
        </p:nvSpPr>
        <p:spPr>
          <a:xfrm>
            <a:off x="97370" y="22807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Тестер таблеток </a:t>
            </a:r>
            <a:r>
              <a:rPr lang="en-US" dirty="0" err="1" smtClean="0"/>
              <a:t>MultiCheck</a:t>
            </a:r>
            <a:r>
              <a:rPr lang="en-US" dirty="0" smtClean="0"/>
              <a:t> 6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производства </a:t>
            </a:r>
            <a:r>
              <a:rPr lang="en-US" dirty="0" err="1" smtClean="0"/>
              <a:t>Erweka</a:t>
            </a:r>
            <a:r>
              <a:rPr lang="en-US" dirty="0" smtClean="0"/>
              <a:t> GmbH</a:t>
            </a:r>
            <a:r>
              <a:rPr lang="ru-RU" dirty="0" smtClean="0"/>
              <a:t>, Германия</a:t>
            </a:r>
            <a:endParaRPr lang="en-US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31600" y="842228"/>
            <a:ext cx="4526945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 smtClean="0">
                <a:latin typeface="Myriad Pro"/>
              </a:rPr>
              <a:t>Проверка массы таблеток</a:t>
            </a:r>
            <a:endParaRPr lang="en-US" sz="2800" dirty="0">
              <a:latin typeface="Myriad Pr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3625" r="14580" b="2817"/>
          <a:stretch/>
        </p:blipFill>
        <p:spPr>
          <a:xfrm>
            <a:off x="937686" y="2927066"/>
            <a:ext cx="2891367" cy="3372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30267" y="2967707"/>
            <a:ext cx="3240240" cy="329091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923370" y="22807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Тестер таблеток </a:t>
            </a:r>
            <a:r>
              <a:rPr lang="en-US" dirty="0" smtClean="0"/>
              <a:t>UTS4.1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производства </a:t>
            </a:r>
            <a:r>
              <a:rPr lang="en-US" dirty="0" smtClean="0"/>
              <a:t>Kramer </a:t>
            </a:r>
            <a:r>
              <a:rPr lang="en-US" dirty="0" err="1" smtClean="0"/>
              <a:t>Elektronik</a:t>
            </a:r>
            <a:r>
              <a:rPr lang="ru-RU" dirty="0" smtClean="0"/>
              <a:t>, Германия</a:t>
            </a: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89467" y="1542413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Автоматическое измерение массы, толщины, ширина, длины и прочности</a:t>
            </a:r>
            <a:r>
              <a:rPr lang="en-US" dirty="0" smtClean="0"/>
              <a:t> </a:t>
            </a:r>
            <a:r>
              <a:rPr lang="ru-RU" dirty="0" smtClean="0"/>
              <a:t>таблеток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207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r Verbinder 16" hidden="1"/>
          <p:cNvCxnSpPr/>
          <p:nvPr>
            <p:custDataLst>
              <p:tags r:id="rId2"/>
            </p:custDataLst>
          </p:nvPr>
        </p:nvCxnSpPr>
        <p:spPr bwMode="auto">
          <a:xfrm>
            <a:off x="381000" y="1196975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6" name="Gerader Verbinder 15" hidden="1"/>
          <p:cNvCxnSpPr/>
          <p:nvPr>
            <p:custDataLst>
              <p:tags r:id="rId3"/>
            </p:custDataLst>
          </p:nvPr>
        </p:nvCxnSpPr>
        <p:spPr bwMode="auto">
          <a:xfrm>
            <a:off x="776288" y="1593850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5" name="Gerader Verbinder 14" hidden="1"/>
          <p:cNvCxnSpPr/>
          <p:nvPr>
            <p:custDataLst>
              <p:tags r:id="rId4"/>
            </p:custDataLst>
          </p:nvPr>
        </p:nvCxnSpPr>
        <p:spPr bwMode="auto">
          <a:xfrm>
            <a:off x="776288" y="177323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4" name="Gerader Verbinder 13" hidden="1"/>
          <p:cNvCxnSpPr/>
          <p:nvPr>
            <p:custDataLst>
              <p:tags r:id="rId5"/>
            </p:custDataLst>
          </p:nvPr>
        </p:nvCxnSpPr>
        <p:spPr bwMode="auto">
          <a:xfrm>
            <a:off x="776288" y="40370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3" name="Gerader Verbinder 12" hidden="1"/>
          <p:cNvCxnSpPr/>
          <p:nvPr>
            <p:custDataLst>
              <p:tags r:id="rId6"/>
            </p:custDataLst>
          </p:nvPr>
        </p:nvCxnSpPr>
        <p:spPr bwMode="auto">
          <a:xfrm>
            <a:off x="776288" y="41894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2" name="Gerader Verbinder 11" hidden="1"/>
          <p:cNvCxnSpPr/>
          <p:nvPr>
            <p:custDataLst>
              <p:tags r:id="rId7"/>
            </p:custDataLst>
          </p:nvPr>
        </p:nvCxnSpPr>
        <p:spPr bwMode="auto">
          <a:xfrm>
            <a:off x="776288" y="645318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1" name="Gerader Verbinder 10" hidden="1"/>
          <p:cNvCxnSpPr/>
          <p:nvPr>
            <p:custDataLst>
              <p:tags r:id="rId8"/>
            </p:custDataLst>
          </p:nvPr>
        </p:nvCxnSpPr>
        <p:spPr bwMode="auto">
          <a:xfrm>
            <a:off x="776288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0" name="Gerader Verbinder 9" hidden="1"/>
          <p:cNvCxnSpPr/>
          <p:nvPr>
            <p:custDataLst>
              <p:tags r:id="rId9"/>
            </p:custDataLst>
          </p:nvPr>
        </p:nvCxnSpPr>
        <p:spPr bwMode="auto">
          <a:xfrm>
            <a:off x="381000" y="0"/>
            <a:ext cx="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9" name="Gerader Verbinder 8" hidden="1"/>
          <p:cNvCxnSpPr/>
          <p:nvPr>
            <p:custDataLst>
              <p:tags r:id="rId10"/>
            </p:custDataLst>
          </p:nvPr>
        </p:nvCxnSpPr>
        <p:spPr bwMode="auto">
          <a:xfrm>
            <a:off x="48402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8" name="Gerader Verbinder 7" hidden="1"/>
          <p:cNvCxnSpPr/>
          <p:nvPr>
            <p:custDataLst>
              <p:tags r:id="rId11"/>
            </p:custDataLst>
          </p:nvPr>
        </p:nvCxnSpPr>
        <p:spPr bwMode="auto">
          <a:xfrm>
            <a:off x="49926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7" name="Gerader Verbinder 6" hidden="1"/>
          <p:cNvCxnSpPr/>
          <p:nvPr>
            <p:custDataLst>
              <p:tags r:id="rId12"/>
            </p:custDataLst>
          </p:nvPr>
        </p:nvCxnSpPr>
        <p:spPr bwMode="auto">
          <a:xfrm>
            <a:off x="9048750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sp>
        <p:nvSpPr>
          <p:cNvPr id="3" name="Textplatzhalter 2"/>
          <p:cNvSpPr>
            <a:spLocks noGrp="1"/>
          </p:cNvSpPr>
          <p:nvPr>
            <p:ph type="body" sz="half" idx="1"/>
            <p:custDataLst>
              <p:tags r:id="rId13"/>
            </p:custDataLst>
          </p:nvPr>
        </p:nvSpPr>
        <p:spPr>
          <a:xfrm>
            <a:off x="992560" y="2132856"/>
            <a:ext cx="1584424" cy="257128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76200" bIns="0" rtlCol="0">
            <a:noAutofit/>
          </a:bodyPr>
          <a:lstStyle/>
          <a:p>
            <a:pPr>
              <a:spcBef>
                <a:spcPts val="1200"/>
              </a:spcBef>
            </a:pP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Компании</a:t>
            </a:r>
            <a:endParaRPr lang="de-DE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Krüss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Dataphysics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Biolin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nlinebild-Platzhalter 17"/>
          <p:cNvPicPr>
            <a:picLocks noGrp="1" noChangeAspect="1"/>
          </p:cNvPicPr>
          <p:nvPr>
            <p:ph type="clipArt" sz="half" idx="2"/>
            <p:custDataLst>
              <p:tags r:id="rId1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08" y="4550629"/>
            <a:ext cx="3384550" cy="2216139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Grafik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838509" y="2276873"/>
            <a:ext cx="1542305" cy="127035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56" y="4704136"/>
            <a:ext cx="2214108" cy="184367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656056" y="1250382"/>
            <a:ext cx="7092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Тензиометры</a:t>
            </a:r>
          </a:p>
          <a:p>
            <a:pPr algn="ctr"/>
            <a:r>
              <a:rPr lang="ru-RU" sz="1400" dirty="0"/>
              <a:t>(приборы для измерения силы поверхностного натяжения жидкости)</a:t>
            </a:r>
            <a:endParaRPr lang="de-DE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1600" y="842228"/>
            <a:ext cx="2289409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>
                <a:latin typeface="Myriad Pro"/>
              </a:rPr>
              <a:t>Применение</a:t>
            </a:r>
            <a:endParaRPr lang="en-US" sz="2800" dirty="0">
              <a:latin typeface="Myriad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191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r Verbinder 16" hidden="1"/>
          <p:cNvCxnSpPr/>
          <p:nvPr>
            <p:custDataLst>
              <p:tags r:id="rId2"/>
            </p:custDataLst>
          </p:nvPr>
        </p:nvCxnSpPr>
        <p:spPr bwMode="auto">
          <a:xfrm>
            <a:off x="381000" y="1196975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6" name="Gerader Verbinder 15" hidden="1"/>
          <p:cNvCxnSpPr/>
          <p:nvPr>
            <p:custDataLst>
              <p:tags r:id="rId3"/>
            </p:custDataLst>
          </p:nvPr>
        </p:nvCxnSpPr>
        <p:spPr bwMode="auto">
          <a:xfrm>
            <a:off x="776288" y="1593850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5" name="Gerader Verbinder 14" hidden="1"/>
          <p:cNvCxnSpPr/>
          <p:nvPr>
            <p:custDataLst>
              <p:tags r:id="rId4"/>
            </p:custDataLst>
          </p:nvPr>
        </p:nvCxnSpPr>
        <p:spPr bwMode="auto">
          <a:xfrm>
            <a:off x="776288" y="177323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4" name="Gerader Verbinder 13" hidden="1"/>
          <p:cNvCxnSpPr/>
          <p:nvPr>
            <p:custDataLst>
              <p:tags r:id="rId5"/>
            </p:custDataLst>
          </p:nvPr>
        </p:nvCxnSpPr>
        <p:spPr bwMode="auto">
          <a:xfrm>
            <a:off x="776288" y="40370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3" name="Gerader Verbinder 12" hidden="1"/>
          <p:cNvCxnSpPr/>
          <p:nvPr>
            <p:custDataLst>
              <p:tags r:id="rId6"/>
            </p:custDataLst>
          </p:nvPr>
        </p:nvCxnSpPr>
        <p:spPr bwMode="auto">
          <a:xfrm>
            <a:off x="776288" y="4189413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2" name="Gerader Verbinder 11" hidden="1"/>
          <p:cNvCxnSpPr/>
          <p:nvPr>
            <p:custDataLst>
              <p:tags r:id="rId7"/>
            </p:custDataLst>
          </p:nvPr>
        </p:nvCxnSpPr>
        <p:spPr bwMode="auto">
          <a:xfrm>
            <a:off x="776288" y="6453188"/>
            <a:ext cx="82804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1" name="Gerader Verbinder 10" hidden="1"/>
          <p:cNvCxnSpPr/>
          <p:nvPr>
            <p:custDataLst>
              <p:tags r:id="rId8"/>
            </p:custDataLst>
          </p:nvPr>
        </p:nvCxnSpPr>
        <p:spPr bwMode="auto">
          <a:xfrm>
            <a:off x="776288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10" name="Gerader Verbinder 9" hidden="1"/>
          <p:cNvCxnSpPr/>
          <p:nvPr>
            <p:custDataLst>
              <p:tags r:id="rId9"/>
            </p:custDataLst>
          </p:nvPr>
        </p:nvCxnSpPr>
        <p:spPr bwMode="auto">
          <a:xfrm>
            <a:off x="381000" y="0"/>
            <a:ext cx="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9" name="Gerader Verbinder 8" hidden="1"/>
          <p:cNvCxnSpPr/>
          <p:nvPr>
            <p:custDataLst>
              <p:tags r:id="rId10"/>
            </p:custDataLst>
          </p:nvPr>
        </p:nvCxnSpPr>
        <p:spPr bwMode="auto">
          <a:xfrm>
            <a:off x="48402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8" name="Gerader Verbinder 7" hidden="1"/>
          <p:cNvCxnSpPr/>
          <p:nvPr>
            <p:custDataLst>
              <p:tags r:id="rId11"/>
            </p:custDataLst>
          </p:nvPr>
        </p:nvCxnSpPr>
        <p:spPr bwMode="auto">
          <a:xfrm>
            <a:off x="4992688" y="1773238"/>
            <a:ext cx="0" cy="46799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cxnSp>
        <p:nvCxnSpPr>
          <p:cNvPr id="7" name="Gerader Verbinder 6" hidden="1"/>
          <p:cNvCxnSpPr/>
          <p:nvPr>
            <p:custDataLst>
              <p:tags r:id="rId12"/>
            </p:custDataLst>
          </p:nvPr>
        </p:nvCxnSpPr>
        <p:spPr bwMode="auto">
          <a:xfrm>
            <a:off x="9048750" y="944564"/>
            <a:ext cx="0" cy="59134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cxnSp>
      <p:sp>
        <p:nvSpPr>
          <p:cNvPr id="3" name="Textplatzhalter 2"/>
          <p:cNvSpPr>
            <a:spLocks noGrp="1"/>
          </p:cNvSpPr>
          <p:nvPr>
            <p:ph type="body" sz="half" idx="1"/>
            <p:custDataLst>
              <p:tags r:id="rId13"/>
            </p:custDataLst>
          </p:nvPr>
        </p:nvSpPr>
        <p:spPr>
          <a:xfrm>
            <a:off x="631600" y="1550693"/>
            <a:ext cx="4578507" cy="257128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76200" bIns="0" rtlCol="0">
            <a:noAutofit/>
          </a:bodyPr>
          <a:lstStyle/>
          <a:p>
            <a:pPr>
              <a:spcBef>
                <a:spcPts val="120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Тензиометр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DCAT-25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производства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Dataphysics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Instruments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Германия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1600" y="842228"/>
            <a:ext cx="2408032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 smtClean="0">
                <a:latin typeface="Myriad Pro"/>
              </a:rPr>
              <a:t>Тензиометры</a:t>
            </a:r>
            <a:endParaRPr lang="en-US" sz="2800" dirty="0">
              <a:latin typeface="Myriad Pr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2562" y="2345266"/>
            <a:ext cx="3464142" cy="4436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17" y="2453395"/>
            <a:ext cx="4500880" cy="3750733"/>
          </a:xfrm>
          <a:prstGeom prst="rect">
            <a:avLst/>
          </a:prstGeom>
        </p:spPr>
      </p:pic>
      <p:sp>
        <p:nvSpPr>
          <p:cNvPr id="22" name="Textplatzhalter 2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6070432" y="1550693"/>
            <a:ext cx="4578507" cy="2571280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76200" bIns="0" rtlCol="0">
            <a:noAutofit/>
          </a:bodyPr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en-US" sz="180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9" indent="-180009" algn="l" defTabSz="914446" rtl="0" eaLnBrk="1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lang="en-US" sz="180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93" indent="-179398" algn="l" defTabSz="914446" rtl="0" eaLnBrk="1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lang="en-US" sz="180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27" indent="-180009" algn="l" defTabSz="914446" rtl="0" eaLnBrk="1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80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74" indent="-179398" algn="l" defTabSz="914446" rtl="0" eaLnBrk="1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5396" indent="-179398" algn="l" defTabSz="9144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5" indent="-228611" algn="l" defTabSz="9144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Тензиометр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K-100,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производства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Kruss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GmbH,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760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19354" y="734448"/>
            <a:ext cx="2273407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>
                <a:latin typeface="Myriad Pro"/>
              </a:rPr>
              <a:t>Применение</a:t>
            </a:r>
            <a:endParaRPr lang="en-US" sz="2800" dirty="0">
              <a:latin typeface="Myriad Pr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801" t="8000" r="23750" b="8000"/>
          <a:stretch/>
        </p:blipFill>
        <p:spPr>
          <a:xfrm>
            <a:off x="6722189" y="2405630"/>
            <a:ext cx="2602189" cy="42484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75739" y="1313023"/>
            <a:ext cx="732370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система для взвешивания фильтров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AWS-1RE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производства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Comde-Derenda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GmbH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Германия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7" y="3101440"/>
            <a:ext cx="6315842" cy="35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2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19354" y="734448"/>
            <a:ext cx="2273407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>
                <a:latin typeface="Myriad Pro"/>
              </a:rPr>
              <a:t>Применение</a:t>
            </a:r>
            <a:endParaRPr lang="en-US" sz="2800" dirty="0">
              <a:latin typeface="Myriad Pro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6605" y="1524689"/>
            <a:ext cx="732370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PIA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дозирование воспламеняющихся материалов при производстве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подушек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chenck-rotec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проверка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центра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масс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Skan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AG: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контроль уровня жидкости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контейнере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LG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применение взрывозащищенных датчиков массы при производстве литий-ионных батарей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nlinebild-Platzhalter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3872443"/>
            <a:ext cx="4451556" cy="2858556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69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19354" y="734448"/>
            <a:ext cx="801504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2800" dirty="0" smtClean="0">
                <a:latin typeface="Myriad Pro"/>
              </a:rPr>
              <a:t>Перспективы применения в атомной отрасли</a:t>
            </a:r>
            <a:endParaRPr lang="en-US" sz="2800" dirty="0">
              <a:latin typeface="Myriad Pro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xmlns="" id="{4B699901-476F-41BC-A6F0-7D35D7D4F751}"/>
              </a:ext>
            </a:extLst>
          </p:cNvPr>
          <p:cNvSpPr txBox="1">
            <a:spLocks/>
          </p:cNvSpPr>
          <p:nvPr/>
        </p:nvSpPr>
        <p:spPr>
          <a:xfrm>
            <a:off x="519354" y="1486781"/>
            <a:ext cx="8633114" cy="477008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5350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характеристики на уровне аналитических (а также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полумикро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и микро) весов на основе монолитной весовой ячейки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Sartorius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Компактные размеры и возможность интеграции в технологическое, лабораторное и другое оборудование;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удалить измерительную электронику, чувствительную к воздействию ионизирующего излучения, за пределы опасной зоны;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полной автоматизации измерительного процесса, в том числе проведения автоматической юстировки и удаленного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работе в изоляторе;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настройки уровня фильтрации результатов для уменьшения влияния вибрации и воздушных потоков.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Широкий спектр возможностей интеграции в технологическое оборудование с целью автоматизации измерений массы в сложных 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или опасных условиях, в том числе при воздействии ионизирующего излучения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207934" y="4792134"/>
            <a:ext cx="778933" cy="702733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388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10151" r="8540" b="4078"/>
          <a:stretch/>
        </p:blipFill>
        <p:spPr>
          <a:xfrm>
            <a:off x="7922954" y="3453373"/>
            <a:ext cx="1800199" cy="2146391"/>
          </a:xfrm>
          <a:prstGeom prst="rect">
            <a:avLst/>
          </a:prstGeom>
        </p:spPr>
      </p:pic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70" y="4136753"/>
            <a:ext cx="2065123" cy="21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/>
          <p:nvPr/>
        </p:nvSpPr>
        <p:spPr>
          <a:xfrm flipH="1">
            <a:off x="714928" y="2731083"/>
            <a:ext cx="34289" cy="1070940"/>
          </a:xfrm>
          <a:custGeom>
            <a:avLst/>
            <a:gdLst/>
            <a:ahLst/>
            <a:cxnLst/>
            <a:rect l="l" t="t" r="r" b="b"/>
            <a:pathLst>
              <a:path h="1525904">
                <a:moveTo>
                  <a:pt x="0" y="0"/>
                </a:moveTo>
                <a:lnTo>
                  <a:pt x="0" y="1525524"/>
                </a:lnTo>
              </a:path>
            </a:pathLst>
          </a:custGeom>
          <a:ln w="13461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36269" y="5763018"/>
            <a:ext cx="1937914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48" marR="3419"/>
            <a:r>
              <a:rPr sz="1050" spc="34" dirty="0" smtClean="0">
                <a:latin typeface="Myriad Pro"/>
                <a:cs typeface="Arial Narrow"/>
              </a:rPr>
              <a:t>19</a:t>
            </a:r>
            <a:r>
              <a:rPr lang="en-US" sz="1050" spc="34" dirty="0" smtClean="0">
                <a:latin typeface="Myriad Pro"/>
                <a:cs typeface="Arial Narrow"/>
              </a:rPr>
              <a:t>52</a:t>
            </a:r>
            <a:r>
              <a:rPr lang="ru-RU" sz="1050" spc="34" dirty="0" smtClean="0">
                <a:latin typeface="Myriad Pro"/>
                <a:cs typeface="Arial Narrow"/>
              </a:rPr>
              <a:t>: Выпуск весов </a:t>
            </a:r>
            <a:r>
              <a:rPr lang="en-US" sz="1050" spc="34" dirty="0" smtClean="0">
                <a:latin typeface="Myriad Pro"/>
                <a:cs typeface="Arial Narrow"/>
              </a:rPr>
              <a:t>Selecta</a:t>
            </a:r>
            <a:r>
              <a:rPr lang="ru-RU" sz="1050" spc="34" dirty="0" smtClean="0">
                <a:latin typeface="Myriad Pro"/>
                <a:cs typeface="Arial Narrow"/>
              </a:rPr>
              <a:t> со встроенными гирями, проложивших путь к мировому лидерству в производстве весов</a:t>
            </a:r>
            <a:endParaRPr lang="ru-RU" sz="1000" spc="-3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4949" y="2733400"/>
            <a:ext cx="1992796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48" marR="3419"/>
            <a:r>
              <a:rPr sz="1050" spc="27" dirty="0" smtClean="0">
                <a:latin typeface="Myriad Pro"/>
                <a:cs typeface="Arial Narrow"/>
              </a:rPr>
              <a:t>1870:</a:t>
            </a:r>
            <a:r>
              <a:rPr lang="ru-RU" sz="1050" spc="27" dirty="0" smtClean="0">
                <a:latin typeface="Myriad Pro"/>
                <a:cs typeface="Arial Narrow"/>
              </a:rPr>
              <a:t> </a:t>
            </a:r>
            <a:r>
              <a:rPr lang="ru-RU" sz="1050" dirty="0" err="1" smtClean="0">
                <a:latin typeface="Myriad Pro"/>
                <a:cs typeface="Myriad Pro"/>
              </a:rPr>
              <a:t>Флоренцом</a:t>
            </a:r>
            <a:r>
              <a:rPr lang="ru-RU" sz="1050" dirty="0" smtClean="0">
                <a:latin typeface="Myriad Pro"/>
                <a:cs typeface="Myriad Pro"/>
              </a:rPr>
              <a:t> </a:t>
            </a:r>
            <a:r>
              <a:rPr lang="ru-RU" sz="1050" dirty="0" err="1" smtClean="0">
                <a:latin typeface="Myriad Pro"/>
                <a:cs typeface="Myriad Pro"/>
              </a:rPr>
              <a:t>Сарториусом</a:t>
            </a:r>
            <a:r>
              <a:rPr lang="ru-RU" sz="1050" dirty="0" smtClean="0">
                <a:latin typeface="Myriad Pro"/>
                <a:cs typeface="Myriad Pro"/>
              </a:rPr>
              <a:t> разработана оригинальная конструкция весов с коротким коромыслом и открыта мастерская по их производству</a:t>
            </a:r>
            <a:endParaRPr sz="1050" i="1" dirty="0">
              <a:latin typeface="Myriad Pro"/>
              <a:cs typeface="Myriad Pr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19126" y="4052362"/>
            <a:ext cx="34289" cy="1207768"/>
          </a:xfrm>
          <a:custGeom>
            <a:avLst/>
            <a:gdLst/>
            <a:ahLst/>
            <a:cxnLst/>
            <a:rect l="l" t="t" r="r" b="b"/>
            <a:pathLst>
              <a:path h="1132204">
                <a:moveTo>
                  <a:pt x="0" y="0"/>
                </a:moveTo>
                <a:lnTo>
                  <a:pt x="0" y="1131808"/>
                </a:lnTo>
              </a:path>
            </a:pathLst>
          </a:custGeom>
          <a:ln w="14269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81422" y="3125173"/>
            <a:ext cx="20349" cy="658066"/>
          </a:xfrm>
          <a:custGeom>
            <a:avLst/>
            <a:gdLst/>
            <a:ahLst/>
            <a:cxnLst/>
            <a:rect l="l" t="t" r="r" b="b"/>
            <a:pathLst>
              <a:path w="29844" h="994410">
                <a:moveTo>
                  <a:pt x="29718" y="0"/>
                </a:moveTo>
                <a:lnTo>
                  <a:pt x="16764" y="0"/>
                </a:lnTo>
                <a:lnTo>
                  <a:pt x="0" y="994410"/>
                </a:lnTo>
                <a:lnTo>
                  <a:pt x="12192" y="994410"/>
                </a:lnTo>
                <a:lnTo>
                  <a:pt x="29718" y="0"/>
                </a:lnTo>
                <a:close/>
              </a:path>
            </a:pathLst>
          </a:custGeom>
          <a:solidFill>
            <a:srgbClr val="FFB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84975" y="2966065"/>
            <a:ext cx="1862878" cy="712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13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8548" marR="191897"/>
            <a:r>
              <a:rPr sz="1050" spc="23" dirty="0" smtClean="0">
                <a:latin typeface="Myriad Pro"/>
                <a:cs typeface="Arial Narrow"/>
              </a:rPr>
              <a:t>19</a:t>
            </a:r>
            <a:r>
              <a:rPr lang="en-US" sz="1050" spc="23" dirty="0" smtClean="0">
                <a:latin typeface="Myriad Pro"/>
                <a:cs typeface="Arial Narrow"/>
              </a:rPr>
              <a:t>54</a:t>
            </a:r>
            <a:r>
              <a:rPr sz="1050" spc="23" dirty="0" smtClean="0">
                <a:latin typeface="Myriad Pro"/>
                <a:cs typeface="Arial Narrow"/>
              </a:rPr>
              <a:t>:</a:t>
            </a:r>
            <a:r>
              <a:rPr lang="ru-RU" sz="1050" spc="-3" dirty="0">
                <a:latin typeface="Myriad Pro"/>
                <a:cs typeface="Myriad Pro"/>
              </a:rPr>
              <a:t>Создание </a:t>
            </a:r>
            <a:r>
              <a:rPr lang="ru-RU" sz="1050" spc="-3" dirty="0" smtClean="0">
                <a:latin typeface="Myriad Pro"/>
                <a:cs typeface="Myriad Pro"/>
              </a:rPr>
              <a:t>первых</a:t>
            </a:r>
            <a:r>
              <a:rPr lang="en-US" sz="1050" spc="-3" dirty="0" smtClean="0">
                <a:latin typeface="Myriad Pro"/>
                <a:cs typeface="Myriad Pro"/>
              </a:rPr>
              <a:t> </a:t>
            </a:r>
            <a:r>
              <a:rPr lang="ru-RU" sz="1050" spc="-3" dirty="0" smtClean="0">
                <a:latin typeface="Myriad Pro"/>
                <a:cs typeface="Myriad Pro"/>
              </a:rPr>
              <a:t>весов с электромагнитной компенсацией </a:t>
            </a:r>
            <a:r>
              <a:rPr lang="en-US" sz="1050" spc="-3" dirty="0" err="1" smtClean="0">
                <a:latin typeface="Myriad Pro"/>
                <a:cs typeface="Myriad Pro"/>
              </a:rPr>
              <a:t>Elektrono</a:t>
            </a:r>
            <a:r>
              <a:rPr lang="en-US" sz="1050" spc="-3" dirty="0" smtClean="0">
                <a:latin typeface="Myriad Pro"/>
                <a:cs typeface="Myriad Pro"/>
              </a:rPr>
              <a:t> 1</a:t>
            </a:r>
            <a:endParaRPr lang="ru-RU" sz="1050" dirty="0">
              <a:latin typeface="Myriad Pro"/>
              <a:cs typeface="Myriad Pro"/>
            </a:endParaRPr>
          </a:p>
          <a:p>
            <a:pPr marL="8548" marR="191897">
              <a:lnSpc>
                <a:spcPct val="70000"/>
              </a:lnSpc>
            </a:pPr>
            <a:endParaRPr sz="825" dirty="0">
              <a:latin typeface="Myriad Pro"/>
              <a:cs typeface="Myriad Pr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90006" y="5655209"/>
            <a:ext cx="2179487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48" marR="3419"/>
            <a:r>
              <a:rPr sz="1050" spc="23" dirty="0" smtClean="0">
                <a:latin typeface="Myriad Pro"/>
                <a:cs typeface="Arial Narrow"/>
              </a:rPr>
              <a:t>19</a:t>
            </a:r>
            <a:r>
              <a:rPr lang="en-US" sz="1050" spc="23" dirty="0" smtClean="0">
                <a:latin typeface="Myriad Pro"/>
                <a:cs typeface="Arial Narrow"/>
              </a:rPr>
              <a:t>69: Sartorius </a:t>
            </a:r>
            <a:r>
              <a:rPr lang="en-US" sz="1050" spc="23" dirty="0" err="1" smtClean="0">
                <a:latin typeface="Myriad Pro"/>
                <a:cs typeface="Arial Narrow"/>
              </a:rPr>
              <a:t>Gravimat</a:t>
            </a:r>
            <a:r>
              <a:rPr lang="ru-RU" sz="1050" spc="23" dirty="0" smtClean="0">
                <a:latin typeface="Myriad Pro"/>
                <a:cs typeface="Arial Narrow"/>
              </a:rPr>
              <a:t> – весы, использованные для измерений образца лунного грунта</a:t>
            </a:r>
            <a:endParaRPr sz="1000" spc="-3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51043" y="2705097"/>
            <a:ext cx="2654957" cy="418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48" marR="3419"/>
            <a:r>
              <a:rPr lang="ru-RU" sz="1050" spc="23" dirty="0" smtClean="0">
                <a:latin typeface="Myriad Pro"/>
                <a:cs typeface="Arial Narrow"/>
              </a:rPr>
              <a:t>2019: 3-е поколение монолитных весовых ячеек в весах серии </a:t>
            </a:r>
            <a:r>
              <a:rPr lang="en-US" sz="1050" spc="23" dirty="0" err="1" smtClean="0">
                <a:latin typeface="Myriad Pro"/>
                <a:cs typeface="Arial Narrow"/>
              </a:rPr>
              <a:t>Cubis</a:t>
            </a:r>
            <a:r>
              <a:rPr lang="en-US" sz="1050" spc="23" dirty="0" smtClean="0">
                <a:latin typeface="Myriad Pro"/>
                <a:cs typeface="Arial Narrow"/>
              </a:rPr>
              <a:t> 2</a:t>
            </a:r>
            <a:endParaRPr lang="ru-RU" sz="1000" spc="-3" dirty="0">
              <a:latin typeface="Myriad Pro"/>
              <a:cs typeface="Myriad Pro"/>
            </a:endParaRPr>
          </a:p>
          <a:p>
            <a:pPr marL="8548" marR="3419">
              <a:lnSpc>
                <a:spcPct val="74900"/>
              </a:lnSpc>
            </a:pPr>
            <a:endParaRPr sz="825" dirty="0">
              <a:latin typeface="Myriad Pro"/>
              <a:cs typeface="Myriad Pr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17194" y="2627164"/>
            <a:ext cx="34289" cy="1300536"/>
          </a:xfrm>
          <a:custGeom>
            <a:avLst/>
            <a:gdLst/>
            <a:ahLst/>
            <a:cxnLst/>
            <a:rect l="l" t="t" r="r" b="b"/>
            <a:pathLst>
              <a:path h="1395095">
                <a:moveTo>
                  <a:pt x="0" y="0"/>
                </a:moveTo>
                <a:lnTo>
                  <a:pt x="0" y="1394967"/>
                </a:lnTo>
              </a:path>
            </a:pathLst>
          </a:custGeom>
          <a:ln w="16659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34913" y="1888649"/>
            <a:ext cx="291118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48" marR="3419"/>
            <a:r>
              <a:rPr lang="ru-RU" sz="1050" spc="-3" dirty="0">
                <a:latin typeface="Myriad Pro"/>
                <a:cs typeface="Myriad Pro"/>
              </a:rPr>
              <a:t>2000: </a:t>
            </a:r>
            <a:r>
              <a:rPr lang="en-US" sz="1050" spc="-3" dirty="0" smtClean="0">
                <a:latin typeface="Myriad Pro"/>
                <a:cs typeface="Myriad Pro"/>
              </a:rPr>
              <a:t>Sartorius – </a:t>
            </a:r>
            <a:r>
              <a:rPr lang="ru-RU" sz="1050" spc="-3" dirty="0" smtClean="0">
                <a:latin typeface="Myriad Pro"/>
                <a:cs typeface="Myriad Pro"/>
              </a:rPr>
              <a:t>обладатель</a:t>
            </a:r>
            <a:r>
              <a:rPr lang="en-US" sz="1050" spc="-3" dirty="0" smtClean="0">
                <a:latin typeface="Myriad Pro"/>
                <a:cs typeface="Myriad Pro"/>
              </a:rPr>
              <a:t> </a:t>
            </a:r>
            <a:r>
              <a:rPr lang="ru-RU" sz="1050" spc="-3" dirty="0" smtClean="0">
                <a:latin typeface="Myriad Pro"/>
                <a:cs typeface="Myriad Pro"/>
              </a:rPr>
              <a:t>ежегодной </a:t>
            </a:r>
            <a:r>
              <a:rPr lang="ru-RU" sz="1050" spc="-3" dirty="0">
                <a:latin typeface="Myriad Pro"/>
                <a:cs typeface="Myriad Pro"/>
              </a:rPr>
              <a:t>технологической премии Германии «Приз за инновации» за </a:t>
            </a:r>
            <a:r>
              <a:rPr lang="ru-RU" sz="1050" spc="-3" dirty="0" smtClean="0">
                <a:latin typeface="Myriad Pro"/>
                <a:cs typeface="Myriad Pro"/>
              </a:rPr>
              <a:t>монолитную весовую ячейку весов </a:t>
            </a:r>
            <a:r>
              <a:rPr lang="ru-RU" sz="1050" spc="-3" dirty="0">
                <a:latin typeface="Myriad Pro"/>
                <a:cs typeface="Myriad Pro"/>
              </a:rPr>
              <a:t>серии </a:t>
            </a:r>
            <a:r>
              <a:rPr lang="ru-RU" sz="1050" spc="-3" dirty="0" smtClean="0">
                <a:latin typeface="Myriad Pro"/>
                <a:cs typeface="Myriad Pro"/>
              </a:rPr>
              <a:t>GENIUS</a:t>
            </a:r>
            <a:endParaRPr lang="ru-RU" sz="1050" spc="-3" dirty="0">
              <a:latin typeface="Myriad Pro"/>
              <a:cs typeface="Myriad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06478" y="4136753"/>
            <a:ext cx="0" cy="553010"/>
          </a:xfrm>
          <a:custGeom>
            <a:avLst/>
            <a:gdLst/>
            <a:ahLst/>
            <a:cxnLst/>
            <a:rect l="l" t="t" r="r" b="b"/>
            <a:pathLst>
              <a:path h="835660">
                <a:moveTo>
                  <a:pt x="0" y="0"/>
                </a:moveTo>
                <a:lnTo>
                  <a:pt x="0" y="835152"/>
                </a:lnTo>
              </a:path>
            </a:pathLst>
          </a:custGeom>
          <a:ln w="13461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9610" y="3576937"/>
            <a:ext cx="7374225" cy="701531"/>
          </a:xfrm>
          <a:custGeom>
            <a:avLst/>
            <a:gdLst/>
            <a:ahLst/>
            <a:cxnLst/>
            <a:rect l="l" t="t" r="r" b="b"/>
            <a:pathLst>
              <a:path w="9144000" h="1333500">
                <a:moveTo>
                  <a:pt x="8348472" y="1066800"/>
                </a:moveTo>
                <a:lnTo>
                  <a:pt x="8348472" y="266700"/>
                </a:lnTo>
                <a:lnTo>
                  <a:pt x="0" y="266700"/>
                </a:lnTo>
                <a:lnTo>
                  <a:pt x="0" y="1066800"/>
                </a:lnTo>
                <a:lnTo>
                  <a:pt x="8348472" y="1066800"/>
                </a:lnTo>
                <a:close/>
              </a:path>
              <a:path w="9144000" h="1333500">
                <a:moveTo>
                  <a:pt x="9144000" y="666750"/>
                </a:moveTo>
                <a:lnTo>
                  <a:pt x="8348472" y="0"/>
                </a:lnTo>
                <a:lnTo>
                  <a:pt x="8348472" y="1333500"/>
                </a:lnTo>
                <a:lnTo>
                  <a:pt x="9144000" y="66675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003171" y="3783431"/>
            <a:ext cx="504392" cy="28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48"/>
            <a:r>
              <a:rPr sz="1875" b="1" spc="77" dirty="0">
                <a:solidFill>
                  <a:srgbClr val="545454"/>
                </a:solidFill>
                <a:latin typeface="Arial Narrow"/>
                <a:cs typeface="Arial Narrow"/>
              </a:rPr>
              <a:t>201</a:t>
            </a:r>
            <a:r>
              <a:rPr lang="ru-RU" sz="1875" b="1" spc="77" dirty="0">
                <a:solidFill>
                  <a:srgbClr val="545454"/>
                </a:solidFill>
                <a:latin typeface="Arial Narrow"/>
                <a:cs typeface="Arial Narrow"/>
              </a:rPr>
              <a:t>9</a:t>
            </a:r>
            <a:endParaRPr sz="1875" dirty="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3966" y="3783430"/>
            <a:ext cx="504392" cy="28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48"/>
            <a:r>
              <a:rPr sz="1875" b="1" spc="77" dirty="0">
                <a:solidFill>
                  <a:srgbClr val="545454"/>
                </a:solidFill>
                <a:latin typeface="Arial Narrow"/>
                <a:cs typeface="Arial Narrow"/>
              </a:rPr>
              <a:t>1870</a:t>
            </a:r>
            <a:endParaRPr sz="1875" dirty="0">
              <a:latin typeface="Arial Narrow"/>
              <a:cs typeface="Arial Narrow"/>
            </a:endParaRPr>
          </a:p>
        </p:txBody>
      </p:sp>
      <p:sp>
        <p:nvSpPr>
          <p:cNvPr id="29" name="object 16"/>
          <p:cNvSpPr/>
          <p:nvPr/>
        </p:nvSpPr>
        <p:spPr>
          <a:xfrm flipH="1">
            <a:off x="7111190" y="2837284"/>
            <a:ext cx="34289" cy="904730"/>
          </a:xfrm>
          <a:custGeom>
            <a:avLst/>
            <a:gdLst/>
            <a:ahLst/>
            <a:cxnLst/>
            <a:rect l="l" t="t" r="r" b="b"/>
            <a:pathLst>
              <a:path h="1395095">
                <a:moveTo>
                  <a:pt x="0" y="0"/>
                </a:moveTo>
                <a:lnTo>
                  <a:pt x="0" y="1394967"/>
                </a:lnTo>
              </a:path>
            </a:pathLst>
          </a:custGeom>
          <a:ln w="16659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15" y="2627447"/>
            <a:ext cx="1346271" cy="100732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41890" y="821128"/>
            <a:ext cx="7281064" cy="9110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2800" dirty="0" smtClean="0">
                <a:latin typeface="Myriad Pro"/>
              </a:rPr>
              <a:t>Sartorius: 150 </a:t>
            </a:r>
            <a:r>
              <a:rPr lang="ru-RU" sz="2800" dirty="0" smtClean="0">
                <a:latin typeface="Myriad Pro"/>
              </a:rPr>
              <a:t>лет производства весов высочайшего качества и точности</a:t>
            </a:r>
            <a:endParaRPr lang="en-US" sz="2800" dirty="0">
              <a:latin typeface="Myriad Pr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t="5515" r="18888" b="6410"/>
          <a:stretch/>
        </p:blipFill>
        <p:spPr>
          <a:xfrm>
            <a:off x="3047147" y="1848742"/>
            <a:ext cx="1334493" cy="1199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r="14386"/>
          <a:stretch/>
        </p:blipFill>
        <p:spPr>
          <a:xfrm>
            <a:off x="3253415" y="4171813"/>
            <a:ext cx="1075342" cy="1483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0006" y="4155012"/>
            <a:ext cx="1861123" cy="13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20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AFD888E-BCC2-406B-8A1E-EB9ECA9D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55D076FA-CEAC-4874-A4E2-9AE53F6C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</a:t>
            </a:r>
            <a:endParaRPr lang="en-US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xmlns="" id="{4B699901-476F-41BC-A6F0-7D35D7D4F751}"/>
              </a:ext>
            </a:extLst>
          </p:cNvPr>
          <p:cNvSpPr txBox="1">
            <a:spLocks/>
          </p:cNvSpPr>
          <p:nvPr/>
        </p:nvSpPr>
        <p:spPr>
          <a:xfrm>
            <a:off x="1967989" y="1706915"/>
            <a:ext cx="7549074" cy="10080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5350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Исакова Анна Васильевна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 отдела продаж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весоизмерительного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оборудования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Сарториус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РУС»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Тел.: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+7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911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024 23 71,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Anna.Isakova@Sartorius.com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11">
            <a:extLst>
              <a:ext uri="{FF2B5EF4-FFF2-40B4-BE49-F238E27FC236}">
                <a16:creationId xmlns:a16="http://schemas.microsoft.com/office/drawing/2014/main" xmlns="" id="{8920F974-5965-44AB-86B3-B165E6DE02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136" r="9294"/>
          <a:stretch/>
        </p:blipFill>
        <p:spPr>
          <a:xfrm>
            <a:off x="0" y="2743203"/>
            <a:ext cx="9906000" cy="4114801"/>
          </a:xfrm>
        </p:spPr>
      </p:pic>
      <p:sp>
        <p:nvSpPr>
          <p:cNvPr id="5" name="AutoShape 49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gray">
          <a:xfrm>
            <a:off x="389535" y="590591"/>
            <a:ext cx="6287617" cy="1580198"/>
          </a:xfrm>
          <a:prstGeom prst="roundRect">
            <a:avLst>
              <a:gd name="adj" fmla="val 31861"/>
            </a:avLst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342000" anchor="ctr"/>
          <a:lstStyle/>
          <a:p>
            <a:pPr marL="182563" indent="-182563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marL="182563" indent="-182563">
              <a:defRPr/>
            </a:pP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уважением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команда Sartorius в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lang="de-D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4AB7A7DE-C9AF-49D5-ACC2-25E560E0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3" y="767556"/>
            <a:ext cx="7577600" cy="78638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Ячейка с электромагнитной компенсацией силы тяжести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9D3381-E316-427F-9510-9C7DC0E5F6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9" y="1996204"/>
            <a:ext cx="8802328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4AB7A7DE-C9AF-49D5-ACC2-25E560E0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3" y="767556"/>
            <a:ext cx="7577600" cy="78638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Монолитная весовая ячейка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Sartorius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9D3381-E316-427F-9510-9C7DC0E5F6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Рисунок 6" descr="wl0732d1.jpg"/>
          <p:cNvPicPr>
            <a:picLocks noChangeAspect="1"/>
          </p:cNvPicPr>
          <p:nvPr/>
        </p:nvPicPr>
        <p:blipFill>
          <a:blip r:embed="rId2" cstate="print"/>
          <a:srcRect l="23335" t="7368" r="23335" b="12698"/>
          <a:stretch>
            <a:fillRect/>
          </a:stretch>
        </p:blipFill>
        <p:spPr bwMode="auto">
          <a:xfrm>
            <a:off x="5685739" y="1852317"/>
            <a:ext cx="4033146" cy="453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2"/>
          <p:cNvSpPr/>
          <p:nvPr/>
        </p:nvSpPr>
        <p:spPr>
          <a:xfrm>
            <a:off x="246768" y="2196857"/>
            <a:ext cx="529043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yriad Pro" pitchFamily="34" charset="0"/>
              </a:rPr>
              <a:t>Изготавливается из цельного куска алюминиевого сплава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yriad Pro" pitchFamily="34" charset="0"/>
              </a:rPr>
              <a:t>Минимальный температурный дрейф чувствительности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yriad Pro" pitchFamily="34" charset="0"/>
              </a:rPr>
              <a:t>Высокое быстродействие и </a:t>
            </a:r>
            <a:r>
              <a:rPr lang="ru-RU" sz="1400" dirty="0" err="1" smtClean="0">
                <a:latin typeface="Myriad Pro" pitchFamily="34" charset="0"/>
              </a:rPr>
              <a:t>воспроизводимость</a:t>
            </a:r>
            <a:endParaRPr lang="ru-RU" sz="1400" dirty="0" smtClean="0">
              <a:latin typeface="Myriad Pro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yriad Pro" pitchFamily="34" charset="0"/>
              </a:rPr>
              <a:t>Возможность фильтрации помех, вызванных вибрацией и воздушными потоками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yriad Pro" pitchFamily="34" charset="0"/>
              </a:rPr>
              <a:t>Возможность компенсации эксцентриситета нагрузки</a:t>
            </a:r>
          </a:p>
          <a:p>
            <a:pPr>
              <a:lnSpc>
                <a:spcPct val="150000"/>
              </a:lnSpc>
            </a:pPr>
            <a:endParaRPr lang="ru-RU" sz="14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3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4AB7A7DE-C9AF-49D5-ACC2-25E560E0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3" y="767556"/>
            <a:ext cx="7577600" cy="78638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Sartorius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датчики массы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9D3381-E316-427F-9510-9C7DC0E5F6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24396" r="8054" b="9708"/>
          <a:stretch/>
        </p:blipFill>
        <p:spPr>
          <a:xfrm>
            <a:off x="3770026" y="3383008"/>
            <a:ext cx="5947503" cy="3090095"/>
          </a:xfrm>
          <a:prstGeom prst="rect">
            <a:avLst/>
          </a:prstGeom>
        </p:spPr>
      </p:pic>
      <p:sp>
        <p:nvSpPr>
          <p:cNvPr id="7" name="Textplatzhalter 8">
            <a:extLst>
              <a:ext uri="{FF2B5EF4-FFF2-40B4-BE49-F238E27FC236}">
                <a16:creationId xmlns:a16="http://schemas.microsoft.com/office/drawing/2014/main" xmlns="" id="{E7D64FAD-2341-44CE-A06A-FDA4331DAB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08" y="1553940"/>
            <a:ext cx="9022160" cy="47529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Комплект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весоизмерительного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оборудования: </a:t>
            </a:r>
          </a:p>
          <a:p>
            <a:pPr marL="522909" lvl="1" indent="-342900"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весовая ячейка + измерительная электроника</a:t>
            </a:r>
          </a:p>
          <a:p>
            <a:pPr>
              <a:spcBef>
                <a:spcPts val="0"/>
              </a:spcBef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Автоматизация задач взвешивания в особых условиях:</a:t>
            </a:r>
          </a:p>
          <a:p>
            <a:pPr marL="522909" lvl="1" indent="-342900"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ограниченное пространство или возможность доступа;</a:t>
            </a:r>
          </a:p>
          <a:p>
            <a:pPr marL="522909" lvl="1" indent="-342900"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исключение влияния оператора;</a:t>
            </a:r>
          </a:p>
          <a:p>
            <a:pPr marL="522909" lvl="1" indent="-342900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абота во вредных условиях;</a:t>
            </a:r>
          </a:p>
          <a:p>
            <a:pPr marL="522909" lvl="1" indent="-342900"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динамическое взвешивание;</a:t>
            </a:r>
          </a:p>
          <a:p>
            <a:pPr marL="522909" lvl="1" indent="-342900">
              <a:lnSpc>
                <a:spcPct val="15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909" lvl="1" indent="-342900">
              <a:lnSpc>
                <a:spcPct val="150000"/>
              </a:lnSpc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4AB7A7DE-C9AF-49D5-ACC2-25E560E0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 датчиков массы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9D3381-E316-427F-9510-9C7DC0E5F6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734537"/>
              </p:ext>
            </p:extLst>
          </p:nvPr>
        </p:nvGraphicFramePr>
        <p:xfrm>
          <a:off x="389532" y="2151062"/>
          <a:ext cx="9126935" cy="407593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854531"/>
                <a:gridCol w="5272404"/>
              </a:tblGrid>
              <a:tr h="75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Компактные размеры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Позволяют встраивать</a:t>
                      </a:r>
                      <a:r>
                        <a:rPr lang="ru-RU" sz="1400" b="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 технологическое оборудование различных конфигураций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</a:tr>
              <a:tr h="209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Выделенный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электронный блок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Сокращает</a:t>
                      </a:r>
                      <a:r>
                        <a:rPr lang="ru-RU" sz="1400" b="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время прогрева, повышает температурную стабильность, позволяет защитить электронику от воздействия вредоносных факторов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Автоматическая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калибровка встроенной гирей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Обеспечивает работу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 полностью автоматическом режиме, без участия 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оператора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>
                      <a:noFill/>
                    </a:lnT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Возможность подключения блока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управления или специального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программного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обеспечения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Удаленное управление для исключения влияния оператора на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условия взвешивания и наоборот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Пружинный механизм для прижимания грузоприемной платформы к корпусу ячейки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Предоставляет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крепление для подвесного взвешивания;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Обеспечивает защиту весовой ячейки от повреждения при перегрузках;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Позволяет повысить уровень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влагозащиты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для проведения механической очистки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Настраиваемый уровень фильтрации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помех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Позволяет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получить стабильные результаты взвешивания в сложных условиях: под воздействием вибрации и воздушных 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потоков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4AB7A7DE-C9AF-49D5-ACC2-25E560E0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3" y="767556"/>
            <a:ext cx="8649692" cy="78638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и технические характеристики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9D3381-E316-427F-9510-9C7DC0E5F6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xmlns="" id="{E7D64FAD-2341-44CE-A06A-FDA4331DAB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08" y="1553940"/>
            <a:ext cx="9022160" cy="47529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Стандартная серия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наилучшее соотношение цены и точности</a:t>
            </a:r>
          </a:p>
          <a:p>
            <a:pPr>
              <a:lnSpc>
                <a:spcPct val="150000"/>
              </a:lnSpc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909" lvl="1" indent="-342900">
              <a:lnSpc>
                <a:spcPct val="150000"/>
              </a:lnSpc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122230"/>
              </p:ext>
            </p:extLst>
          </p:nvPr>
        </p:nvGraphicFramePr>
        <p:xfrm>
          <a:off x="389533" y="2151062"/>
          <a:ext cx="8954492" cy="243046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93598"/>
                <a:gridCol w="2179796"/>
                <a:gridCol w="1168297"/>
                <a:gridCol w="1452173"/>
                <a:gridCol w="1331903"/>
                <a:gridCol w="1228725"/>
              </a:tblGrid>
              <a:tr h="755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Максимальная (предварительная) нагрузка, г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деления,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Воспроизводимость,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Линейность,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измерения, 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WZA16-LC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(12,5)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WZA215LC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 (5)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WZA54-L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(13,5)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WZA224-LC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(10)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WZA224-L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220( 10)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WZA523-L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 (10)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WZA8202-L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8200 (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76858"/>
            <a:ext cx="2819400" cy="1992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4887521"/>
            <a:ext cx="2619375" cy="17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4AB7A7DE-C9AF-49D5-ACC2-25E560E0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3" y="767556"/>
            <a:ext cx="8649692" cy="78638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и технические характеристики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9D3381-E316-427F-9510-9C7DC0E5F6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xmlns="" id="{E7D64FAD-2341-44CE-A06A-FDA4331DAB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08" y="1553940"/>
            <a:ext cx="9022160" cy="47529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Высокоточная серия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весовые ячейки с разрешением до 24 миллионов делений</a:t>
            </a:r>
          </a:p>
          <a:p>
            <a:pPr>
              <a:lnSpc>
                <a:spcPct val="150000"/>
              </a:lnSpc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909" lvl="1" indent="-342900">
              <a:lnSpc>
                <a:spcPct val="150000"/>
              </a:lnSpc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906898"/>
              </p:ext>
            </p:extLst>
          </p:nvPr>
        </p:nvGraphicFramePr>
        <p:xfrm>
          <a:off x="389533" y="2151062"/>
          <a:ext cx="8964017" cy="195186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93598"/>
                <a:gridCol w="2179796"/>
                <a:gridCol w="1168297"/>
                <a:gridCol w="1452173"/>
                <a:gridCol w="1331903"/>
                <a:gridCol w="1238250"/>
              </a:tblGrid>
              <a:tr h="755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Максимальная (предварительная) нагрузка, г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деления,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Воспроизводимость,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Линейность,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измерения, 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WZA26-NC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 (12,5)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1,8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WZA25-NC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 (5)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WZA245-NC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240 (0)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1,8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WZA224-ND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 (70)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WZA614-NC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610 (90)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25" y="4340020"/>
            <a:ext cx="3810000" cy="2428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8" y="4617249"/>
            <a:ext cx="26670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4AB7A7DE-C9AF-49D5-ACC2-25E560E0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3" y="767556"/>
            <a:ext cx="8649692" cy="78638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и технические характеристики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9D3381-E316-427F-9510-9C7DC0E5F6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FD95BE6-C8B6-4790-8AF1-CC9F76E4E36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xmlns="" id="{E7D64FAD-2341-44CE-A06A-FDA4331DAB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08" y="1553940"/>
            <a:ext cx="9022160" cy="47529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Серия «Профи»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весовые ячейки с наилучшим быстродействием</a:t>
            </a:r>
          </a:p>
          <a:p>
            <a:pPr>
              <a:lnSpc>
                <a:spcPct val="150000"/>
              </a:lnSpc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909" lvl="1" indent="-342900">
              <a:lnSpc>
                <a:spcPct val="150000"/>
              </a:lnSpc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588212"/>
              </p:ext>
            </p:extLst>
          </p:nvPr>
        </p:nvGraphicFramePr>
        <p:xfrm>
          <a:off x="389533" y="2151062"/>
          <a:ext cx="8964017" cy="266976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93598"/>
                <a:gridCol w="2179796"/>
                <a:gridCol w="1168297"/>
                <a:gridCol w="1452173"/>
                <a:gridCol w="1331903"/>
                <a:gridCol w="1238250"/>
              </a:tblGrid>
              <a:tr h="755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Максимальная (предварительная) нагрузка, г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деления,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Воспроизводимость,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Линейность, мг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измерения, 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WZA224-N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 (70)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WZA224-NC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 (70)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WZA523-N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520 (50)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WZA523-NC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520 (50)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WZA1203-N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1200 (0)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WZA1203-NC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1200 (0)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WZA8202-N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8200 (1300)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8580" marR="68580" marT="0" marB="0"/>
                </a:tc>
              </a:tr>
              <a:tr h="23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WZA8202-NC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8200 (1300)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4000" b="8285"/>
          <a:stretch/>
        </p:blipFill>
        <p:spPr>
          <a:xfrm>
            <a:off x="5981700" y="4970416"/>
            <a:ext cx="2428875" cy="1887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5" y="4970416"/>
            <a:ext cx="2419979" cy="18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Group05"/>
  <p:tag name="ML_2" val="Sartorius.MCR"/>
  <p:tag name="SHAPESETGROUPCLASSNAME" val="ShapeSetGroup"/>
  <p:tag name="SHAPESETCLASSNAME" val="ShapeSet19_TextClipart"/>
  <p:tag name="COLORSETGROUPCLASSNAME" val="ColorSetGroup3"/>
  <p:tag name="COLORSETCLASSNAME" val="ColorSet1"/>
  <p:tag name="FONTSETGROUPCLASSNAME" val="FontSetGroup1"/>
  <p:tag name="STYLESETGROUPCLASSNAME" val="StyleSetGroup1"/>
  <p:tag name="MAPNAME" val="Map1"/>
  <p:tag name="CFG.LAYOUT" val="SRTPPT"/>
  <p:tag name="MLI" val="1"/>
  <p:tag name="TEXTBOX 4_SHAPECLASSPROTECTIONTYPE" val="63"/>
  <p:tag name="TEXTBOX 5_SHAPECLASSPROTECTIONTYPE" val="63"/>
  <p:tag name="TEXT PLACEHOLDER 2_SHAPECLASSPROTECTIONTYPE" val="0"/>
  <p:tag name="CLIPART PLACEHOLDER 3_SHAPECLASSPROTECTIONTYPE" val="0"/>
  <p:tag name="TITLE 1_SHAPECLASSPROTECTIONTYPE" val="0"/>
  <p:tag name="STRAIGHT CONNECTOR 6_SHAPECLASSPROTECTIONTYPE" val="15"/>
  <p:tag name="STRAIGHT CONNECTOR 7_SHAPECLASSPROTECTIONTYPE" val="15"/>
  <p:tag name="STRAIGHT CONNECTOR 8_SHAPECLASSPROTECTIONTYPE" val="15"/>
  <p:tag name="STRAIGHT CONNECTOR 9_SHAPECLASSPROTECTIONTYPE" val="15"/>
  <p:tag name="STRAIGHT CONNECTOR 10_SHAPECLASSPROTECTIONTYPE" val="15"/>
  <p:tag name="STRAIGHT CONNECTOR 11_SHAPECLASSPROTECTIONTYPE" val="15"/>
  <p:tag name="STRAIGHT CONNECTOR 12_SHAPECLASSPROTECTIONTYPE" val="15"/>
  <p:tag name="STRAIGHT CONNECTOR 13_SHAPECLASSPROTECTIONTYPE" val="15"/>
  <p:tag name="STRAIGHT CONNECTOR 14_SHAPECLASSPROTECTIONTYPE" val="15"/>
  <p:tag name="STRAIGHT CONNECTOR 15_SHAPECLASSPROTECTIONTYPE" val="15"/>
  <p:tag name="STRAIGHT CONNECTOR 16_SHAPECLASSPROTECTIONTYP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Vertikal"/>
  <p:tag name="SHAPECLASSPROTECTIONTYP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Vertikal"/>
  <p:tag name="SHAPECLASSPROTECTIONTYP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Vertikal"/>
  <p:tag name="SHAPECLASSPROTECTIONTYP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Level2"/>
  <p:tag name="FONTSETCLASSNAME" val="FontSet1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TextLeft"/>
  <p:tag name="SHAPECLASSPROTECTIONTYPE" val="0"/>
  <p:tag name="COLORS" val="-2;-2;-2;-2;-1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Group05"/>
  <p:tag name="ML_2" val="Sartorius.MCR"/>
  <p:tag name="SHAPESETGROUPCLASSNAME" val="ShapeSetGroup"/>
  <p:tag name="SHAPESETCLASSNAME" val="ShapeSet19_TextClipart"/>
  <p:tag name="COLORSETGROUPCLASSNAME" val="ColorSetGroup3"/>
  <p:tag name="COLORSETCLASSNAME" val="ColorSet1"/>
  <p:tag name="FONTSETGROUPCLASSNAME" val="FontSetGroup1"/>
  <p:tag name="STYLESETGROUPCLASSNAME" val="StyleSetGroup1"/>
  <p:tag name="MAPNAME" val="Map1"/>
  <p:tag name="CFG.LAYOUT" val="SRTPPT"/>
  <p:tag name="MLI" val="1"/>
  <p:tag name="TEXTBOX 4_SHAPECLASSPROTECTIONTYPE" val="63"/>
  <p:tag name="TEXTBOX 5_SHAPECLASSPROTECTIONTYPE" val="63"/>
  <p:tag name="TEXT PLACEHOLDER 2_SHAPECLASSPROTECTIONTYPE" val="0"/>
  <p:tag name="CLIPART PLACEHOLDER 3_SHAPECLASSPROTECTIONTYPE" val="0"/>
  <p:tag name="TITLE 1_SHAPECLASSPROTECTIONTYPE" val="0"/>
  <p:tag name="STRAIGHT CONNECTOR 6_SHAPECLASSPROTECTIONTYPE" val="15"/>
  <p:tag name="STRAIGHT CONNECTOR 7_SHAPECLASSPROTECTIONTYPE" val="15"/>
  <p:tag name="STRAIGHT CONNECTOR 8_SHAPECLASSPROTECTIONTYPE" val="15"/>
  <p:tag name="STRAIGHT CONNECTOR 9_SHAPECLASSPROTECTIONTYPE" val="15"/>
  <p:tag name="STRAIGHT CONNECTOR 10_SHAPECLASSPROTECTIONTYPE" val="15"/>
  <p:tag name="STRAIGHT CONNECTOR 11_SHAPECLASSPROTECTIONTYPE" val="15"/>
  <p:tag name="STRAIGHT CONNECTOR 12_SHAPECLASSPROTECTIONTYPE" val="15"/>
  <p:tag name="STRAIGHT CONNECTOR 13_SHAPECLASSPROTECTIONTYPE" val="15"/>
  <p:tag name="STRAIGHT CONNECTOR 14_SHAPECLASSPROTECTIONTYPE" val="15"/>
  <p:tag name="STRAIGHT CONNECTOR 15_SHAPECLASSPROTECTIONTYPE" val="15"/>
  <p:tag name="STRAIGHT CONNECTOR 16_SHAPECLASSPROTECTIONTYP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0Horizontal"/>
  <p:tag name="SHAPECLASSPROTECTIONTYP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0Horizontal"/>
  <p:tag name="SHAPECLASSPROTECTIONTYP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Horizontal"/>
  <p:tag name="SHAPECLASSPROTECTIONTYP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Horizontal"/>
  <p:tag name="SHAPECLASSPROTECTIONTYP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Horizontal"/>
  <p:tag name="SHAPECLASSPROTECTIONTYP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Horizontal"/>
  <p:tag name="SHAPECLASSPROTECTIONTYP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Horizontal"/>
  <p:tag name="SHAPECLASSPROTECTIONTYP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Vertikal"/>
  <p:tag name="SHAPECLASSPROTECTIONTYP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Vertikal"/>
  <p:tag name="SHAPECLASSPROTECTIONTYP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Vertikal"/>
  <p:tag name="SHAPECLASSPROTECTIONTYP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Vertikal"/>
  <p:tag name="SHAPECLASSPROTECTIONTYP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Vertikal"/>
  <p:tag name="SHAPECLASSPROTECTIONTYP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Horizontal"/>
  <p:tag name="SHAPECLASSPROTECTIONTYP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Level2"/>
  <p:tag name="FONTSETCLASSNAME" val="FontSet1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TextLeft"/>
  <p:tag name="SHAPECLASSPROTECTIONTYPE" val="0"/>
  <p:tag name="COLORS" val="-2;-2;-2;-2;-1;-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Level2"/>
  <p:tag name="FONTSETCLASSNAME" val="FontSet1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TextLeft"/>
  <p:tag name="SHAPECLASSPROTECTIONTYPE" val="0"/>
  <p:tag name="COLORS" val="-2;-2;-2;-2;-1;-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Group05"/>
  <p:tag name="ML_2" val="Sartorius.MCR"/>
  <p:tag name="SHAPESETGROUPCLASSNAME" val="ShapeSetGroup"/>
  <p:tag name="SHAPESETCLASSNAME" val="ShapeSet19_TextClipart"/>
  <p:tag name="COLORSETGROUPCLASSNAME" val="ColorSetGroup3"/>
  <p:tag name="COLORSETCLASSNAME" val="ColorSet1"/>
  <p:tag name="FONTSETGROUPCLASSNAME" val="FontSetGroup1"/>
  <p:tag name="STYLESETGROUPCLASSNAME" val="StyleSetGroup1"/>
  <p:tag name="MAPNAME" val="Map1"/>
  <p:tag name="CFG.LAYOUT" val="SRTPPT"/>
  <p:tag name="MLI" val="1"/>
  <p:tag name="TEXTBOX 4_SHAPECLASSPROTECTIONTYPE" val="63"/>
  <p:tag name="TEXTBOX 5_SHAPECLASSPROTECTIONTYPE" val="63"/>
  <p:tag name="TEXT PLACEHOLDER 2_SHAPECLASSPROTECTIONTYPE" val="0"/>
  <p:tag name="CLIPART PLACEHOLDER 3_SHAPECLASSPROTECTIONTYPE" val="0"/>
  <p:tag name="TITLE 1_SHAPECLASSPROTECTIONTYPE" val="0"/>
  <p:tag name="STRAIGHT CONNECTOR 6_SHAPECLASSPROTECTIONTYPE" val="15"/>
  <p:tag name="STRAIGHT CONNECTOR 7_SHAPECLASSPROTECTIONTYPE" val="15"/>
  <p:tag name="STRAIGHT CONNECTOR 8_SHAPECLASSPROTECTIONTYPE" val="15"/>
  <p:tag name="STRAIGHT CONNECTOR 9_SHAPECLASSPROTECTIONTYPE" val="15"/>
  <p:tag name="STRAIGHT CONNECTOR 10_SHAPECLASSPROTECTIONTYPE" val="15"/>
  <p:tag name="STRAIGHT CONNECTOR 11_SHAPECLASSPROTECTIONTYPE" val="15"/>
  <p:tag name="STRAIGHT CONNECTOR 12_SHAPECLASSPROTECTIONTYPE" val="15"/>
  <p:tag name="STRAIGHT CONNECTOR 13_SHAPECLASSPROTECTIONTYPE" val="15"/>
  <p:tag name="STRAIGHT CONNECTOR 14_SHAPECLASSPROTECTIONTYPE" val="15"/>
  <p:tag name="STRAIGHT CONNECTOR 15_SHAPECLASSPROTECTIONTYPE" val="15"/>
  <p:tag name="STRAIGHT CONNECTOR 16_SHAPECLASSPROTECTIONTYP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0Horizontal"/>
  <p:tag name="SHAPECLASSPROTECTIONTYPE" val="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Horizontal"/>
  <p:tag name="SHAPECLASSPROTECTIONTYPE" val="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Horizontal"/>
  <p:tag name="SHAPECLASSPROTECTIONTYPE" val="1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Horizontal"/>
  <p:tag name="SHAPECLASSPROTECTIONTYPE" val="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Horizontal"/>
  <p:tag name="SHAPECLASSPROTECTIONTYP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Horizontal"/>
  <p:tag name="SHAPECLASSPROTECTIONTYP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Horizontal"/>
  <p:tag name="SHAPECLASSPROTECTIONTYP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Vertikal"/>
  <p:tag name="SHAPECLASSPROTECTIONTYPE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Vertikal"/>
  <p:tag name="SHAPECLASSPROTECTIONTYPE" val="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Vertikal"/>
  <p:tag name="SHAPECLASSPROTECTIONTYPE" val="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Vertikal"/>
  <p:tag name="SHAPECLASSPROTECTIONTYPE" val="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Vertikal"/>
  <p:tag name="SHAPECLASSPROTECTIONTYPE" val="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Level2"/>
  <p:tag name="FONTSETCLASSNAME" val="FontSet1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TextLeft"/>
  <p:tag name="SHAPECLASSPROTECTIONTYPE" val="0"/>
  <p:tag name="COLORS" val="-2;-2;-2;-2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MLI" val="1"/>
  <p:tag name="SHAPESETGROUPCLASSNAME" val="ShapeSetGroup"/>
  <p:tag name="SHAPESETCLASSNAME" val="ShapeSet20_ClipartText"/>
  <p:tag name="COLORSETGROUPCLASSNAME" val="ColorSetGroup3"/>
  <p:tag name="FONTSETGROUPCLASSNAME" val="FontSetGroup1"/>
  <p:tag name="SHAPECLASSNAME" val="Clipleft"/>
  <p:tag name="SHAPECLASSPROTECTIONTYPE" val="0"/>
  <p:tag name="COLORS" val="-2;-2;-2;-2;-1;-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Horizontal"/>
  <p:tag name="SHAPECLASSPROTECTIONTYPE" val="1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Group05"/>
  <p:tag name="ML_2" val="Sartorius.MCR"/>
  <p:tag name="SHAPESETGROUPCLASSNAME" val="ShapeSetGroup"/>
  <p:tag name="SHAPESETCLASSNAME" val="ShapeSet19_TextClipart"/>
  <p:tag name="COLORSETGROUPCLASSNAME" val="ColorSetGroup3"/>
  <p:tag name="COLORSETCLASSNAME" val="ColorSet1"/>
  <p:tag name="FONTSETGROUPCLASSNAME" val="FontSetGroup1"/>
  <p:tag name="STYLESETGROUPCLASSNAME" val="StyleSetGroup1"/>
  <p:tag name="MAPNAME" val="Map1"/>
  <p:tag name="CFG.LAYOUT" val="SRTPPT"/>
  <p:tag name="MLI" val="1"/>
  <p:tag name="TEXTBOX 4_SHAPECLASSPROTECTIONTYPE" val="63"/>
  <p:tag name="TEXTBOX 5_SHAPECLASSPROTECTIONTYPE" val="63"/>
  <p:tag name="TEXT PLACEHOLDER 2_SHAPECLASSPROTECTIONTYPE" val="0"/>
  <p:tag name="CLIPART PLACEHOLDER 3_SHAPECLASSPROTECTIONTYPE" val="0"/>
  <p:tag name="TITLE 1_SHAPECLASSPROTECTIONTYPE" val="0"/>
  <p:tag name="STRAIGHT CONNECTOR 6_SHAPECLASSPROTECTIONTYPE" val="15"/>
  <p:tag name="STRAIGHT CONNECTOR 7_SHAPECLASSPROTECTIONTYPE" val="15"/>
  <p:tag name="STRAIGHT CONNECTOR 8_SHAPECLASSPROTECTIONTYPE" val="15"/>
  <p:tag name="STRAIGHT CONNECTOR 9_SHAPECLASSPROTECTIONTYPE" val="15"/>
  <p:tag name="STRAIGHT CONNECTOR 10_SHAPECLASSPROTECTIONTYPE" val="15"/>
  <p:tag name="STRAIGHT CONNECTOR 11_SHAPECLASSPROTECTIONTYPE" val="15"/>
  <p:tag name="STRAIGHT CONNECTOR 12_SHAPECLASSPROTECTIONTYPE" val="15"/>
  <p:tag name="STRAIGHT CONNECTOR 13_SHAPECLASSPROTECTIONTYPE" val="15"/>
  <p:tag name="STRAIGHT CONNECTOR 14_SHAPECLASSPROTECTIONTYPE" val="15"/>
  <p:tag name="STRAIGHT CONNECTOR 15_SHAPECLASSPROTECTIONTYPE" val="15"/>
  <p:tag name="STRAIGHT CONNECTOR 16_SHAPECLASSPROTECTIONTYPE" val="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0Horizontal"/>
  <p:tag name="SHAPECLASSPROTECTIONTYPE" val="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Horizontal"/>
  <p:tag name="SHAPECLASSPROTECTIONTYPE" val="1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Horizontal"/>
  <p:tag name="SHAPECLASSPROTECTIONTYPE" val="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Horizontal"/>
  <p:tag name="SHAPECLASSPROTECTIONTYPE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Horizontal"/>
  <p:tag name="SHAPECLASSPROTECTIONTYPE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Horizontal"/>
  <p:tag name="SHAPECLASSPROTECTIONTYPE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Vertikal"/>
  <p:tag name="SHAPECLASSPROTECTIONTYP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Vertikal"/>
  <p:tag name="SHAPECLASSPROTECTIONTYPE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Vertikal"/>
  <p:tag name="SHAPECLASSPROTECTIONTYP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Horizontal"/>
  <p:tag name="SHAPECLASSPROTECTIONTYPE" val="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Vertikal"/>
  <p:tag name="SHAPECLASSPROTECTIONTYP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Vertikal"/>
  <p:tag name="SHAPECLASSPROTECTIONTYPE" val="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Group05"/>
  <p:tag name="ML_2" val="Sartorius.MCR"/>
  <p:tag name="SHAPESETGROUPCLASSNAME" val="ShapeSetGroup"/>
  <p:tag name="SHAPESETCLASSNAME" val="ShapeSet19_TextClipart"/>
  <p:tag name="COLORSETGROUPCLASSNAME" val="ColorSetGroup3"/>
  <p:tag name="COLORSETCLASSNAME" val="ColorSet1"/>
  <p:tag name="FONTSETGROUPCLASSNAME" val="FontSetGroup1"/>
  <p:tag name="STYLESETGROUPCLASSNAME" val="StyleSetGroup1"/>
  <p:tag name="MAPNAME" val="Map1"/>
  <p:tag name="CFG.LAYOUT" val="SRTPPT"/>
  <p:tag name="MLI" val="1"/>
  <p:tag name="TEXTBOX 4_SHAPECLASSPROTECTIONTYPE" val="63"/>
  <p:tag name="TEXTBOX 5_SHAPECLASSPROTECTIONTYPE" val="63"/>
  <p:tag name="TEXT PLACEHOLDER 2_SHAPECLASSPROTECTIONTYPE" val="0"/>
  <p:tag name="CLIPART PLACEHOLDER 3_SHAPECLASSPROTECTIONTYPE" val="0"/>
  <p:tag name="TITLE 1_SHAPECLASSPROTECTIONTYPE" val="0"/>
  <p:tag name="STRAIGHT CONNECTOR 6_SHAPECLASSPROTECTIONTYPE" val="15"/>
  <p:tag name="STRAIGHT CONNECTOR 7_SHAPECLASSPROTECTIONTYPE" val="15"/>
  <p:tag name="STRAIGHT CONNECTOR 8_SHAPECLASSPROTECTIONTYPE" val="15"/>
  <p:tag name="STRAIGHT CONNECTOR 9_SHAPECLASSPROTECTIONTYPE" val="15"/>
  <p:tag name="STRAIGHT CONNECTOR 10_SHAPECLASSPROTECTIONTYPE" val="15"/>
  <p:tag name="STRAIGHT CONNECTOR 11_SHAPECLASSPROTECTIONTYPE" val="15"/>
  <p:tag name="STRAIGHT CONNECTOR 12_SHAPECLASSPROTECTIONTYPE" val="15"/>
  <p:tag name="STRAIGHT CONNECTOR 13_SHAPECLASSPROTECTIONTYPE" val="15"/>
  <p:tag name="STRAIGHT CONNECTOR 14_SHAPECLASSPROTECTIONTYPE" val="15"/>
  <p:tag name="STRAIGHT CONNECTOR 15_SHAPECLASSPROTECTIONTYPE" val="15"/>
  <p:tag name="STRAIGHT CONNECTOR 16_SHAPECLASSPROTECTIONTYPE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0Horizontal"/>
  <p:tag name="SHAPECLASSPROTECTIONTYP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Horizontal"/>
  <p:tag name="SHAPECLASSPROTECTIONTYPE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Horizontal"/>
  <p:tag name="SHAPECLASSPROTECTIONTYPE" val="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Horizontal"/>
  <p:tag name="SHAPECLASSPROTECTIONTYPE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Horizontal"/>
  <p:tag name="SHAPECLASSPROTECTIONTYPE" val="1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Horizontal"/>
  <p:tag name="SHAPECLASSPROTECTIONTYP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Horizontal"/>
  <p:tag name="SHAPECLASSPROTECTIONTYPE" val="1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Vertikal"/>
  <p:tag name="SHAPECLASSPROTECTIONTYPE" val="1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Vertikal"/>
  <p:tag name="SHAPECLASSPROTECTIONTYPE" val="1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Vertikal"/>
  <p:tag name="SHAPECLASSPROTECTIONTYPE" val="1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Vertikal"/>
  <p:tag name="SHAPECLASSPROTECTIONTYPE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Vertikal"/>
  <p:tag name="SHAPECLASSPROTECTIONTYPE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Level2"/>
  <p:tag name="FONTSETCLASSNAME" val="FontSet1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TextLeft"/>
  <p:tag name="SHAPECLASSPROTECTIONTYPE" val="0"/>
  <p:tag name="COLORS" val="-2;-2;-2;-2;-1;-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Group05"/>
  <p:tag name="ML_2" val="Sartorius.MCR"/>
  <p:tag name="SHAPESETGROUPCLASSNAME" val="ShapeSetGroup"/>
  <p:tag name="SHAPESETCLASSNAME" val="ShapeSet19_TextClipart"/>
  <p:tag name="COLORSETGROUPCLASSNAME" val="ColorSetGroup3"/>
  <p:tag name="COLORSETCLASSNAME" val="ColorSet1"/>
  <p:tag name="FONTSETGROUPCLASSNAME" val="FontSetGroup1"/>
  <p:tag name="STYLESETGROUPCLASSNAME" val="StyleSetGroup1"/>
  <p:tag name="MAPNAME" val="Map1"/>
  <p:tag name="CFG.LAYOUT" val="SRTPPT"/>
  <p:tag name="MLI" val="1"/>
  <p:tag name="TEXTBOX 4_SHAPECLASSPROTECTIONTYPE" val="63"/>
  <p:tag name="TEXTBOX 5_SHAPECLASSPROTECTIONTYPE" val="63"/>
  <p:tag name="TEXT PLACEHOLDER 2_SHAPECLASSPROTECTIONTYPE" val="0"/>
  <p:tag name="CLIPART PLACEHOLDER 3_SHAPECLASSPROTECTIONTYPE" val="0"/>
  <p:tag name="TITLE 1_SHAPECLASSPROTECTIONTYPE" val="0"/>
  <p:tag name="STRAIGHT CONNECTOR 6_SHAPECLASSPROTECTIONTYPE" val="15"/>
  <p:tag name="STRAIGHT CONNECTOR 7_SHAPECLASSPROTECTIONTYPE" val="15"/>
  <p:tag name="STRAIGHT CONNECTOR 8_SHAPECLASSPROTECTIONTYPE" val="15"/>
  <p:tag name="STRAIGHT CONNECTOR 9_SHAPECLASSPROTECTIONTYPE" val="15"/>
  <p:tag name="STRAIGHT CONNECTOR 10_SHAPECLASSPROTECTIONTYPE" val="15"/>
  <p:tag name="STRAIGHT CONNECTOR 11_SHAPECLASSPROTECTIONTYPE" val="15"/>
  <p:tag name="STRAIGHT CONNECTOR 12_SHAPECLASSPROTECTIONTYPE" val="15"/>
  <p:tag name="STRAIGHT CONNECTOR 13_SHAPECLASSPROTECTIONTYPE" val="15"/>
  <p:tag name="STRAIGHT CONNECTOR 14_SHAPECLASSPROTECTIONTYPE" val="15"/>
  <p:tag name="STRAIGHT CONNECTOR 15_SHAPECLASSPROTECTIONTYPE" val="15"/>
  <p:tag name="STRAIGHT CONNECTOR 16_SHAPECLASSPROTECTIONTYP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Vertikal"/>
  <p:tag name="SHAPECLASSPROTECTIONTYPE" val="1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0Horizontal"/>
  <p:tag name="SHAPECLASSPROTECTIONTYPE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Horizontal"/>
  <p:tag name="SHAPECLASSPROTECTIONTYPE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Horizontal"/>
  <p:tag name="SHAPECLASSPROTECTIONTYPE" val="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Horizontal"/>
  <p:tag name="SHAPECLASSPROTECTIONTYPE" val="1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Horizontal"/>
  <p:tag name="SHAPECLASSPROTECTIONTYPE" val="1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Horizontal"/>
  <p:tag name="SHAPECLASSPROTECTIONTYPE" val="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1Vertikal"/>
  <p:tag name="SHAPECLASSPROTECTIONTYPE" val="1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Vertikal"/>
  <p:tag name="SHAPECLASSPROTECTIONTYPE" val="1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3Vertikal"/>
  <p:tag name="SHAPECLASSPROTECTIONTYPE" val="1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4Vertikal"/>
  <p:tag name="SHAPECLASSPROTECTIONTYP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2Vertikal"/>
  <p:tag name="SHAPECLASSPROTECTIONTYPE" val="1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RasterColor;-2;-2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RasterLine5Vertikal"/>
  <p:tag name="SHAPECLASSPROTECTIONTYPE" val="1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Level2"/>
  <p:tag name="FONTSETCLASSNAME" val="FontSet1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TextLeft"/>
  <p:tag name="SHAPECLASSPROTECTIONTYPE" val="0"/>
  <p:tag name="COLORS" val="-2;-2;-2;-2;-1;-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Level2"/>
  <p:tag name="FONTSETCLASSNAME" val="FontSet1"/>
  <p:tag name="COLORSETCLASSNAME" val="ColorSet1"/>
  <p:tag name="MLI" val="1"/>
  <p:tag name="SHAPESETGROUPCLASSNAME" val="ShapeSetGroup"/>
  <p:tag name="SHAPESETCLASSNAME" val="ShapeSet19_TextClipart"/>
  <p:tag name="COLORSETGROUPCLASSNAME" val="ColorSetGroup3"/>
  <p:tag name="FONTSETGROUPCLASSNAME" val="FontSetGroup1"/>
  <p:tag name="SHAPECLASSNAME" val="TextLeft"/>
  <p:tag name="SHAPECLASSPROTECTIONTYPE" val="0"/>
  <p:tag name="COLORS" val="-2;-2;-2;-2;-1;-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5"/>
  <p:tag name="THINKCELLSHAPEDONOTDELETE" val="puDFanlz3nESe8Ct52oKdbw"/>
  <p:tag name="COLORSETCLASSNAME" val="ColorSet1"/>
  <p:tag name="COLORS" val="SRTColor1;SRTColor1;SRTColor3;SRTColor1;-1;-2"/>
</p:tagLst>
</file>

<file path=ppt/theme/theme1.xml><?xml version="1.0" encoding="utf-8"?>
<a:theme xmlns:a="http://schemas.openxmlformats.org/drawingml/2006/main" name="Sartorius_A4_EN">
  <a:themeElements>
    <a:clrScheme name="Sartorius">
      <a:dk1>
        <a:sysClr val="windowText" lastClr="000000"/>
      </a:dk1>
      <a:lt1>
        <a:sysClr val="window" lastClr="FFFFFF"/>
      </a:lt1>
      <a:dk2>
        <a:srgbClr val="838383"/>
      </a:dk2>
      <a:lt2>
        <a:srgbClr val="FFB81C"/>
      </a:lt2>
      <a:accent1>
        <a:srgbClr val="FFB81C"/>
      </a:accent1>
      <a:accent2>
        <a:srgbClr val="838383"/>
      </a:accent2>
      <a:accent3>
        <a:srgbClr val="C5C5C5"/>
      </a:accent3>
      <a:accent4>
        <a:srgbClr val="414141"/>
      </a:accent4>
      <a:accent5>
        <a:srgbClr val="B1B1B1"/>
      </a:accent5>
      <a:accent6>
        <a:srgbClr val="D9D9D9"/>
      </a:accent6>
      <a:hlink>
        <a:srgbClr val="3F3F3F"/>
      </a:hlink>
      <a:folHlink>
        <a:srgbClr val="953734"/>
      </a:folHlink>
    </a:clrScheme>
    <a:fontScheme name="Sartorius">
      <a:majorFont>
        <a:latin typeface="SartoriusRotisSans2013"/>
        <a:ea typeface=""/>
        <a:cs typeface=""/>
      </a:majorFont>
      <a:minorFont>
        <a:latin typeface="SartoriusRotisSans2013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marL="180975" indent="-180975" algn="l">
          <a:buFont typeface="Arial" panose="020B0604020202020204" pitchFamily="34" charset="0"/>
          <a:buChar char="•"/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A4_EN_190814.potx" id="{5A07303D-9BB0-41F2-9046-76595C81A5EC}" vid="{B9248C21-B04B-4D8C-9D31-552421A5091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83E338B0672343BFE17CC8B7BCC878" ma:contentTypeVersion="" ma:contentTypeDescription="Create a new document." ma:contentTypeScope="" ma:versionID="5e9486d44abf05e90ed3d0a28dc2ce7a">
  <xsd:schema xmlns:xsd="http://www.w3.org/2001/XMLSchema" xmlns:xs="http://www.w3.org/2001/XMLSchema" xmlns:p="http://schemas.microsoft.com/office/2006/metadata/properties" xmlns:ns1="http://schemas.microsoft.com/sharepoint/v3" xmlns:ns2="bf2a5c2d-8d38-4bbc-a5e4-85488f34b4e5" xmlns:ns3="6c8f8806-32ba-4c42-8133-2c127cfeb1cb" targetNamespace="http://schemas.microsoft.com/office/2006/metadata/properties" ma:root="true" ma:fieldsID="a32cb8f94c0d2181b196717215d7fa4d" ns1:_="" ns2:_="" ns3:_="">
    <xsd:import namespace="http://schemas.microsoft.com/sharepoint/v3"/>
    <xsd:import namespace="bf2a5c2d-8d38-4bbc-a5e4-85488f34b4e5"/>
    <xsd:import namespace="6c8f8806-32ba-4c42-8133-2c127cfeb1c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a5c2d-8d38-4bbc-a5e4-85488f34b4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f8806-32ba-4c42-8133-2c127cfeb1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24C476-BDE5-4A2C-8E1C-1C22C09C92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f2a5c2d-8d38-4bbc-a5e4-85488f34b4e5"/>
    <ds:schemaRef ds:uri="6c8f8806-32ba-4c42-8133-2c127cfeb1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7807E7-652F-47F3-9192-7A69B26F3920}">
  <ds:schemaRefs>
    <ds:schemaRef ds:uri="http://schemas.microsoft.com/office/2006/documentManagement/types"/>
    <ds:schemaRef ds:uri="6c8f8806-32ba-4c42-8133-2c127cfeb1cb"/>
    <ds:schemaRef ds:uri="http://purl.org/dc/dcmitype/"/>
    <ds:schemaRef ds:uri="bf2a5c2d-8d38-4bbc-a5e4-85488f34b4e5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FE902C3-B509-439A-919E-8C3E28DA6F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Template_A4_Sartorius_EN</Template>
  <TotalTime>478</TotalTime>
  <Words>1025</Words>
  <Application>Microsoft Office PowerPoint</Application>
  <PresentationFormat>A4 Paper (210x297 mm)</PresentationFormat>
  <Paragraphs>284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Calibri</vt:lpstr>
      <vt:lpstr>Myriad Pro</vt:lpstr>
      <vt:lpstr>SartoriusRotisSans2013</vt:lpstr>
      <vt:lpstr>Symbol</vt:lpstr>
      <vt:lpstr>Times New Roman</vt:lpstr>
      <vt:lpstr>Wingdings</vt:lpstr>
      <vt:lpstr>Sartorius_A4_EN</vt:lpstr>
      <vt:lpstr>Особенности инновационной весовой ячейки Sartorius.  Перспективы применения датчиков массы Sartorius для автоматизации  весоизмерительных процессов в специальных условиях</vt:lpstr>
      <vt:lpstr>PowerPoint Presentation</vt:lpstr>
      <vt:lpstr>Ячейка с электромагнитной компенсацией силы тяжести</vt:lpstr>
      <vt:lpstr>Монолитная весовая ячейка Sartorius</vt:lpstr>
      <vt:lpstr>Решение Sartorius: датчики массы</vt:lpstr>
      <vt:lpstr>Преимущества датчиков массы</vt:lpstr>
      <vt:lpstr>Метрологические и технические характеристики</vt:lpstr>
      <vt:lpstr>Метрологические и технические характеристики</vt:lpstr>
      <vt:lpstr>Метрологические и технические характеристики</vt:lpstr>
      <vt:lpstr>Метрологические и технические характеристики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Контакты</vt:lpstr>
      <vt:lpstr>Спасибо за внимание! С уважением,           команда Sartorius в России</vt:lpstr>
    </vt:vector>
  </TitlesOfParts>
  <Company>Sartorius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приготовления стандартных растворов  с высокой точностью. Инновационное практическое решение Sartorius</dc:title>
  <dc:creator>Milokumov, Viktor</dc:creator>
  <cp:lastModifiedBy>Isakova, Anna</cp:lastModifiedBy>
  <cp:revision>34</cp:revision>
  <dcterms:created xsi:type="dcterms:W3CDTF">2019-10-11T06:13:45Z</dcterms:created>
  <dcterms:modified xsi:type="dcterms:W3CDTF">2019-10-23T07:57:58Z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0x0101009F83E338B0672343BFE17CC8B7BCC878</vt:lpwstr>
  </property>
</Properties>
</file>